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2" r:id="rId5"/>
    <p:sldId id="264" r:id="rId6"/>
    <p:sldId id="269" r:id="rId7"/>
    <p:sldId id="265" r:id="rId8"/>
    <p:sldId id="268" r:id="rId9"/>
    <p:sldId id="270" r:id="rId10"/>
    <p:sldId id="271" r:id="rId11"/>
    <p:sldId id="273" r:id="rId12"/>
    <p:sldId id="266" r:id="rId13"/>
    <p:sldId id="275" r:id="rId14"/>
    <p:sldId id="274" r:id="rId15"/>
    <p:sldId id="276" r:id="rId16"/>
    <p:sldId id="277" r:id="rId17"/>
    <p:sldId id="278" r:id="rId18"/>
    <p:sldId id="279" r:id="rId19"/>
    <p:sldId id="280" r:id="rId20"/>
    <p:sldId id="281" r:id="rId21"/>
    <p:sldId id="282" r:id="rId22"/>
    <p:sldId id="283" r:id="rId23"/>
    <p:sldId id="293" r:id="rId24"/>
    <p:sldId id="294" r:id="rId25"/>
    <p:sldId id="298" r:id="rId26"/>
    <p:sldId id="297" r:id="rId27"/>
    <p:sldId id="299" r:id="rId28"/>
    <p:sldId id="300" r:id="rId29"/>
    <p:sldId id="295" r:id="rId30"/>
    <p:sldId id="301" r:id="rId31"/>
    <p:sldId id="302" r:id="rId32"/>
    <p:sldId id="304" r:id="rId33"/>
  </p:sldIdLst>
  <p:sldSz cx="9144000" cy="6858000" type="screen4x3"/>
  <p:notesSz cx="6858000" cy="9144000"/>
  <p:custShowLst>
    <p:custShow name="Custom Show 1" id="0">
      <p:sldLst>
        <p:sld r:id="rId5"/>
      </p:sldLst>
    </p:custShow>
    <p:custShow name="Custom Show 2" id="1">
      <p:sldLst>
        <p:sld r:id="rId18"/>
      </p:sldLst>
    </p:custShow>
    <p:custShow name="Custom Show 3" id="2">
      <p:sldLst>
        <p:sld r:id="rId16"/>
      </p:sldLst>
    </p:custShow>
    <p:custShow name="Custom Show 4" id="3">
      <p:sldLst>
        <p:sld r:id="rId2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ved=0CAcQjRw&amp;url=http://medovationproducts.com/?page_id=2071&amp;ei=wETZVImOJoSHPfSzgeAC&amp;bvm=bv.85464276,d.ZWU&amp;psig=AFQjCNHbE6PYpYostwc5tZVZchJGo6lhcQ&amp;ust=142361144721661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AH"/>
          <p:cNvPicPr>
            <a:picLocks noChangeAspect="1" noChangeArrowheads="1"/>
          </p:cNvPicPr>
          <p:nvPr/>
        </p:nvPicPr>
        <p:blipFill>
          <a:blip r:embed="rId2"/>
          <a:srcRect/>
          <a:stretch>
            <a:fillRect/>
          </a:stretch>
        </p:blipFill>
        <p:spPr bwMode="auto">
          <a:xfrm>
            <a:off x="0" y="0"/>
            <a:ext cx="92964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cs typeface="B Titr" pitchFamily="2" charset="-78"/>
              </a:rPr>
              <a:t>روش های بی خطرسازی و دفع</a:t>
            </a:r>
            <a:r>
              <a:rPr lang="en-US" sz="2000" b="1" dirty="0" smtClean="0">
                <a:cs typeface="B Titr" pitchFamily="2" charset="-78"/>
              </a:rPr>
              <a:t/>
            </a:r>
            <a:br>
              <a:rPr lang="en-US" sz="2000" b="1" dirty="0" smtClean="0">
                <a:cs typeface="B Titr" pitchFamily="2" charset="-78"/>
              </a:rPr>
            </a:br>
            <a:r>
              <a:rPr lang="fa-IR" sz="1800" b="1" dirty="0" smtClean="0">
                <a:cs typeface="B Titr" pitchFamily="2" charset="-78"/>
              </a:rPr>
              <a:t>)</a:t>
            </a:r>
            <a:r>
              <a:rPr lang="en-US" sz="1800" b="1" dirty="0" smtClean="0">
                <a:cs typeface="B Titr" pitchFamily="2" charset="-78"/>
              </a:rPr>
              <a:t>WHO, </a:t>
            </a:r>
            <a:r>
              <a:rPr lang="en-US" sz="1800" b="1" u="sng" dirty="0" smtClean="0">
                <a:solidFill>
                  <a:srgbClr val="FF0000"/>
                </a:solidFill>
                <a:cs typeface="B Titr" pitchFamily="2" charset="-78"/>
              </a:rPr>
              <a:t>2014</a:t>
            </a:r>
            <a:r>
              <a:rPr lang="en-US" sz="1800" b="1" dirty="0" smtClean="0">
                <a:cs typeface="B Titr" pitchFamily="2" charset="-78"/>
              </a:rPr>
              <a:t>: </a:t>
            </a:r>
            <a:r>
              <a:rPr lang="en-US" sz="1800" b="1" dirty="0" smtClean="0"/>
              <a:t>Safe management of wastes from health-care activities</a:t>
            </a:r>
            <a:r>
              <a:rPr lang="fa-IR" sz="1800" b="1" dirty="0" smtClean="0"/>
              <a:t>(</a:t>
            </a:r>
            <a:endParaRPr lang="en-US" sz="1800" dirty="0">
              <a:cs typeface="B Titr" pitchFamily="2" charset="-78"/>
            </a:endParaRPr>
          </a:p>
        </p:txBody>
      </p:sp>
      <p:sp>
        <p:nvSpPr>
          <p:cNvPr id="7" name="Rectangle 6"/>
          <p:cNvSpPr/>
          <p:nvPr/>
        </p:nvSpPr>
        <p:spPr>
          <a:xfrm>
            <a:off x="609600" y="1371600"/>
            <a:ext cx="5334000" cy="5078313"/>
          </a:xfrm>
          <a:prstGeom prst="rect">
            <a:avLst/>
          </a:prstGeom>
        </p:spPr>
        <p:txBody>
          <a:bodyPr wrap="square">
            <a:spAutoFit/>
          </a:bodyPr>
          <a:lstStyle/>
          <a:p>
            <a:r>
              <a:rPr lang="en-US" b="1" dirty="0" smtClean="0"/>
              <a:t>Steam treatment technologies</a:t>
            </a:r>
          </a:p>
          <a:p>
            <a:pPr lvl="1">
              <a:buFont typeface="Arial" pitchFamily="34" charset="0"/>
              <a:buChar char="•"/>
            </a:pPr>
            <a:r>
              <a:rPr lang="en-US" dirty="0" smtClean="0">
                <a:solidFill>
                  <a:srgbClr val="FF0000"/>
                </a:solidFill>
              </a:rPr>
              <a:t>Autoclaves</a:t>
            </a:r>
          </a:p>
          <a:p>
            <a:pPr lvl="1">
              <a:buFont typeface="Arial" pitchFamily="34" charset="0"/>
              <a:buChar char="•"/>
            </a:pPr>
            <a:r>
              <a:rPr lang="en-US" dirty="0" smtClean="0"/>
              <a:t> Integrated steam-based treatment systems</a:t>
            </a:r>
          </a:p>
          <a:p>
            <a:pPr>
              <a:buFont typeface="Arial" pitchFamily="34" charset="0"/>
              <a:buChar char="•"/>
            </a:pPr>
            <a:r>
              <a:rPr lang="en-US" b="1" dirty="0" smtClean="0"/>
              <a:t>Microwave treatment technologies</a:t>
            </a:r>
          </a:p>
          <a:p>
            <a:pPr>
              <a:buFont typeface="Arial" pitchFamily="34" charset="0"/>
              <a:buChar char="•"/>
            </a:pPr>
            <a:r>
              <a:rPr lang="en-US" b="1" dirty="0" smtClean="0"/>
              <a:t>Dry-heat treatment technologies</a:t>
            </a:r>
          </a:p>
          <a:p>
            <a:pPr>
              <a:buFont typeface="Arial" pitchFamily="34" charset="0"/>
              <a:buChar char="•"/>
            </a:pPr>
            <a:r>
              <a:rPr lang="en-US" b="1" dirty="0" smtClean="0">
                <a:solidFill>
                  <a:srgbClr val="FF0000"/>
                </a:solidFill>
              </a:rPr>
              <a:t>Chemical treatment </a:t>
            </a:r>
            <a:r>
              <a:rPr lang="en-US" b="1" dirty="0" smtClean="0"/>
              <a:t>technologies</a:t>
            </a:r>
          </a:p>
          <a:p>
            <a:pPr lvl="1">
              <a:buFont typeface="Arial" pitchFamily="34" charset="0"/>
              <a:buChar char="•"/>
            </a:pPr>
            <a:r>
              <a:rPr lang="en-US" dirty="0" smtClean="0"/>
              <a:t>Internal shredding of waste</a:t>
            </a:r>
          </a:p>
          <a:p>
            <a:pPr lvl="1">
              <a:buFont typeface="Arial" pitchFamily="34" charset="0"/>
              <a:buChar char="•"/>
            </a:pPr>
            <a:r>
              <a:rPr lang="en-US" dirty="0" smtClean="0"/>
              <a:t>Chemical disinfectants</a:t>
            </a:r>
          </a:p>
          <a:p>
            <a:pPr lvl="1">
              <a:buFont typeface="Arial" pitchFamily="34" charset="0"/>
              <a:buChar char="•"/>
            </a:pPr>
            <a:r>
              <a:rPr lang="en-US" dirty="0" smtClean="0"/>
              <a:t>Alkaline hydrolysis</a:t>
            </a:r>
          </a:p>
          <a:p>
            <a:r>
              <a:rPr lang="en-US" b="1" dirty="0" smtClean="0"/>
              <a:t>Incineration</a:t>
            </a:r>
          </a:p>
          <a:p>
            <a:pPr lvl="1">
              <a:buFont typeface="Arial" pitchFamily="34" charset="0"/>
              <a:buChar char="•"/>
            </a:pPr>
            <a:r>
              <a:rPr lang="en-US" dirty="0" smtClean="0"/>
              <a:t>Combustion</a:t>
            </a:r>
          </a:p>
          <a:p>
            <a:pPr lvl="1">
              <a:buFont typeface="Arial" pitchFamily="34" charset="0"/>
              <a:buChar char="•"/>
            </a:pPr>
            <a:r>
              <a:rPr lang="en-US" dirty="0" err="1" smtClean="0"/>
              <a:t>Pyrolysis</a:t>
            </a:r>
            <a:r>
              <a:rPr lang="en-US" dirty="0" smtClean="0"/>
              <a:t> and gasification</a:t>
            </a:r>
          </a:p>
          <a:p>
            <a:pPr lvl="1">
              <a:buFont typeface="Arial" pitchFamily="34" charset="0"/>
              <a:buChar char="•"/>
            </a:pPr>
            <a:r>
              <a:rPr lang="en-US" dirty="0" smtClean="0"/>
              <a:t>Required waste characteristics</a:t>
            </a:r>
          </a:p>
          <a:p>
            <a:pPr lvl="1">
              <a:buFont typeface="Arial" pitchFamily="34" charset="0"/>
              <a:buChar char="•"/>
            </a:pPr>
            <a:r>
              <a:rPr lang="en-US" dirty="0" smtClean="0"/>
              <a:t>Energy recovery</a:t>
            </a:r>
          </a:p>
          <a:p>
            <a:pPr lvl="1">
              <a:buFont typeface="Arial" pitchFamily="34" charset="0"/>
              <a:buChar char="•"/>
            </a:pPr>
            <a:r>
              <a:rPr lang="en-US" dirty="0" smtClean="0"/>
              <a:t>Types of incinerators for health-care waste</a:t>
            </a:r>
          </a:p>
          <a:p>
            <a:r>
              <a:rPr lang="en-US" b="1" dirty="0" smtClean="0">
                <a:solidFill>
                  <a:srgbClr val="FF0000"/>
                </a:solidFill>
              </a:rPr>
              <a:t>Encapsulation and </a:t>
            </a:r>
            <a:r>
              <a:rPr lang="en-US" b="1" dirty="0" err="1" smtClean="0">
                <a:solidFill>
                  <a:srgbClr val="FF0000"/>
                </a:solidFill>
              </a:rPr>
              <a:t>inertization</a:t>
            </a:r>
            <a:endParaRPr lang="en-US" b="1" dirty="0" smtClean="0">
              <a:solidFill>
                <a:srgbClr val="FF0000"/>
              </a:solidFill>
            </a:endParaRPr>
          </a:p>
          <a:p>
            <a:r>
              <a:rPr lang="en-US" b="1" dirty="0" smtClean="0">
                <a:solidFill>
                  <a:srgbClr val="FF0000"/>
                </a:solidFill>
              </a:rPr>
              <a:t>Land disposal</a:t>
            </a:r>
          </a:p>
          <a:p>
            <a:pPr lvl="1">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Titr" pitchFamily="2" charset="-78"/>
              </a:rPr>
              <a:t>معيارها و ضوابط روش سترو نسازي با اتو كلاو</a:t>
            </a:r>
            <a:endParaRPr lang="en-US" sz="3200" dirty="0">
              <a:cs typeface="B Titr" pitchFamily="2" charset="-78"/>
            </a:endParaRPr>
          </a:p>
        </p:txBody>
      </p:sp>
      <p:sp>
        <p:nvSpPr>
          <p:cNvPr id="3" name="Content Placeholder 2"/>
          <p:cNvSpPr>
            <a:spLocks noGrp="1"/>
          </p:cNvSpPr>
          <p:nvPr>
            <p:ph idx="1"/>
          </p:nvPr>
        </p:nvSpPr>
        <p:spPr/>
        <p:txBody>
          <a:bodyPr>
            <a:normAutofit lnSpcReduction="10000"/>
          </a:bodyPr>
          <a:lstStyle/>
          <a:p>
            <a:pPr algn="r" rtl="1"/>
            <a:r>
              <a:rPr lang="fa-IR" dirty="0" smtClean="0">
                <a:cs typeface="B Titr" pitchFamily="2" charset="-78"/>
              </a:rPr>
              <a:t>در روش اتوكلاو كردن از </a:t>
            </a:r>
            <a:r>
              <a:rPr lang="fa-IR" u="sng" dirty="0" smtClean="0">
                <a:solidFill>
                  <a:srgbClr val="FF0000"/>
                </a:solidFill>
                <a:cs typeface="B Titr" pitchFamily="2" charset="-78"/>
              </a:rPr>
              <a:t>رطوبت، گرما و فشار </a:t>
            </a:r>
            <a:r>
              <a:rPr lang="fa-IR" dirty="0" smtClean="0">
                <a:cs typeface="B Titr" pitchFamily="2" charset="-78"/>
              </a:rPr>
              <a:t>براي غيرفعا ل سازي ميكروارگانيسم ها استفاده ميشود. </a:t>
            </a:r>
          </a:p>
          <a:p>
            <a:pPr algn="r" rtl="1"/>
            <a:r>
              <a:rPr lang="fa-IR" dirty="0" smtClean="0">
                <a:cs typeface="B Titr" pitchFamily="2" charset="-78"/>
              </a:rPr>
              <a:t>روش اتوكلاو كردن براي استريليزاسيون تجهيزات و مواد و وسايلي نظير محيط كشت ميكروبي، لوازم شيشه اي و… توسعه يافته است، اما در سالهاي اخير استفاده از اين روش براي بي خطرسازي پسماند عفوني نيز مورد توجه قرار گرفته است.</a:t>
            </a:r>
          </a:p>
          <a:p>
            <a:pPr algn="r" rtl="1"/>
            <a:r>
              <a:rPr lang="fa-IR" dirty="0" smtClean="0">
                <a:cs typeface="B Titr" pitchFamily="2" charset="-78"/>
              </a:rPr>
              <a:t> بيشتر پسماند عفوني را مي توان با اين روش بي خطرسازي نمود.</a:t>
            </a:r>
            <a:endParaRPr lang="en-US" dirty="0">
              <a:cs typeface="B Tit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fa-IR" sz="3200" dirty="0" smtClean="0">
                <a:cs typeface="B Titr" pitchFamily="2" charset="-78"/>
              </a:rPr>
              <a:t>انواع روشهای سترو </a:t>
            </a:r>
            <a:r>
              <a:rPr lang="fa-IR" sz="3200" dirty="0" smtClean="0">
                <a:cs typeface="B Titr" pitchFamily="2" charset="-78"/>
              </a:rPr>
              <a:t>ن‌سازي </a:t>
            </a:r>
            <a:r>
              <a:rPr lang="fa-IR" sz="3200" dirty="0" smtClean="0">
                <a:cs typeface="B Titr" pitchFamily="2" charset="-78"/>
              </a:rPr>
              <a:t>با اتو كلاو</a:t>
            </a:r>
            <a:endParaRPr lang="en-US" sz="3200" dirty="0"/>
          </a:p>
        </p:txBody>
      </p:sp>
      <p:sp>
        <p:nvSpPr>
          <p:cNvPr id="3" name="Content Placeholder 2"/>
          <p:cNvSpPr>
            <a:spLocks noGrp="1"/>
          </p:cNvSpPr>
          <p:nvPr>
            <p:ph idx="1"/>
          </p:nvPr>
        </p:nvSpPr>
        <p:spPr/>
        <p:txBody>
          <a:bodyPr/>
          <a:lstStyle/>
          <a:p>
            <a:pPr algn="r" rtl="1">
              <a:buNone/>
            </a:pPr>
            <a:r>
              <a:rPr lang="fa-IR" dirty="0" smtClean="0">
                <a:cs typeface="B Titr" pitchFamily="2" charset="-78"/>
              </a:rPr>
              <a:t>                   </a:t>
            </a:r>
            <a:endParaRPr lang="fa-IR" dirty="0" smtClean="0">
              <a:cs typeface="B Titr" pitchFamily="2" charset="-78"/>
            </a:endParaRPr>
          </a:p>
          <a:p>
            <a:pPr algn="r" rtl="1"/>
            <a:r>
              <a:rPr lang="fa-IR" dirty="0" smtClean="0">
                <a:cs typeface="B Titr" pitchFamily="2" charset="-78"/>
              </a:rPr>
              <a:t>انواع اتوكلاو :</a:t>
            </a:r>
          </a:p>
          <a:p>
            <a:pPr lvl="1" algn="r" rtl="1"/>
            <a:r>
              <a:rPr lang="fa-IR" dirty="0" smtClean="0">
                <a:cs typeface="B Titr" pitchFamily="2" charset="-78"/>
              </a:rPr>
              <a:t>اتوكلاو با سيستم ثقلي</a:t>
            </a:r>
          </a:p>
          <a:p>
            <a:pPr lvl="1" algn="r" rtl="1"/>
            <a:r>
              <a:rPr lang="fa-IR" dirty="0" smtClean="0">
                <a:cs typeface="B Titr" pitchFamily="2" charset="-78"/>
              </a:rPr>
              <a:t> اتوكلاو با سيستم پيش خلاء</a:t>
            </a:r>
          </a:p>
          <a:p>
            <a:pPr lvl="1" algn="r" rtl="1"/>
            <a:r>
              <a:rPr lang="fa-IR" dirty="0" smtClean="0">
                <a:cs typeface="B Titr" pitchFamily="2" charset="-78"/>
              </a:rPr>
              <a:t> اتوكلاو با سيستم متقابل</a:t>
            </a:r>
            <a:endParaRPr lang="en-US" dirty="0">
              <a:cs typeface="B Titr" pitchFamily="2" charset="-78"/>
            </a:endParaRPr>
          </a:p>
        </p:txBody>
      </p:sp>
      <p:sp>
        <p:nvSpPr>
          <p:cNvPr id="4" name="TextBox 3"/>
          <p:cNvSpPr txBox="1"/>
          <p:nvPr/>
        </p:nvSpPr>
        <p:spPr>
          <a:xfrm>
            <a:off x="762000" y="5867400"/>
            <a:ext cx="839012" cy="369332"/>
          </a:xfrm>
          <a:prstGeom prst="rect">
            <a:avLst/>
          </a:prstGeom>
          <a:noFill/>
        </p:spPr>
        <p:txBody>
          <a:bodyPr wrap="none" rtlCol="0">
            <a:spAutoFit/>
          </a:bodyPr>
          <a:lstStyle/>
          <a:p>
            <a:r>
              <a:rPr lang="en-US" dirty="0" smtClean="0"/>
              <a:t>Ref: 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gravity-displacement autoclaves </a:t>
            </a:r>
          </a:p>
          <a:p>
            <a:r>
              <a:rPr lang="en-US" dirty="0" smtClean="0"/>
              <a:t>pre-vacuum or high-vacuum autoclaves </a:t>
            </a:r>
          </a:p>
          <a:p>
            <a:r>
              <a:rPr lang="en-US" dirty="0" smtClean="0"/>
              <a:t>pressure pulse autoclaves. </a:t>
            </a:r>
          </a:p>
          <a:p>
            <a:endParaRPr lang="en-US" dirty="0"/>
          </a:p>
        </p:txBody>
      </p:sp>
      <p:sp>
        <p:nvSpPr>
          <p:cNvPr id="4" name="Title 1"/>
          <p:cNvSpPr>
            <a:spLocks noGrp="1"/>
          </p:cNvSpPr>
          <p:nvPr>
            <p:ph type="title"/>
          </p:nvPr>
        </p:nvSpPr>
        <p:spPr/>
        <p:txBody>
          <a:bodyPr>
            <a:normAutofit/>
          </a:bodyPr>
          <a:lstStyle/>
          <a:p>
            <a:pPr rtl="1"/>
            <a:r>
              <a:rPr lang="fa-IR" sz="2800" dirty="0" smtClean="0">
                <a:cs typeface="B Titr" pitchFamily="2" charset="-78"/>
              </a:rPr>
              <a:t>انواع روشهای سترون</a:t>
            </a:r>
            <a:r>
              <a:rPr lang="en-US" sz="2800" dirty="0" smtClean="0">
                <a:cs typeface="B Titr" pitchFamily="2" charset="-78"/>
              </a:rPr>
              <a:t> </a:t>
            </a:r>
            <a:r>
              <a:rPr lang="fa-IR" sz="2800" dirty="0" smtClean="0">
                <a:cs typeface="B Titr" pitchFamily="2" charset="-78"/>
              </a:rPr>
              <a:t>سازي با اتو كلاو</a:t>
            </a:r>
            <a:endParaRPr lang="en-US" sz="2800" dirty="0"/>
          </a:p>
        </p:txBody>
      </p:sp>
      <p:sp>
        <p:nvSpPr>
          <p:cNvPr id="5" name="TextBox 4"/>
          <p:cNvSpPr txBox="1"/>
          <p:nvPr/>
        </p:nvSpPr>
        <p:spPr>
          <a:xfrm>
            <a:off x="3505200" y="1295400"/>
            <a:ext cx="1680012" cy="369332"/>
          </a:xfrm>
          <a:prstGeom prst="rect">
            <a:avLst/>
          </a:prstGeom>
          <a:noFill/>
        </p:spPr>
        <p:txBody>
          <a:bodyPr wrap="none" rtlCol="0">
            <a:spAutoFit/>
          </a:bodyPr>
          <a:lstStyle/>
          <a:p>
            <a:r>
              <a:rPr lang="en-US" dirty="0" smtClean="0"/>
              <a:t>Ref: WHO,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fa-IR" sz="2800" dirty="0" smtClean="0">
                <a:cs typeface="B Titr" pitchFamily="2" charset="-78"/>
              </a:rPr>
              <a:t>اتوكلاو با سيستم ثقلي</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441226" y="1143000"/>
            <a:ext cx="6407374" cy="5567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fa-IR" sz="2800" dirty="0" smtClean="0">
                <a:cs typeface="B Titr" pitchFamily="2" charset="-78"/>
              </a:rPr>
              <a:t>اتوكلاو با سيستم ثقلي</a:t>
            </a:r>
            <a:endParaRPr lang="en-US" dirty="0"/>
          </a:p>
        </p:txBody>
      </p:sp>
      <p:sp>
        <p:nvSpPr>
          <p:cNvPr id="4" name="Content Placeholder 3"/>
          <p:cNvSpPr>
            <a:spLocks noGrp="1"/>
          </p:cNvSpPr>
          <p:nvPr>
            <p:ph idx="1"/>
          </p:nvPr>
        </p:nvSpPr>
        <p:spPr/>
        <p:txBody>
          <a:bodyPr/>
          <a:lstStyle/>
          <a:p>
            <a:pPr algn="r" rtl="1"/>
            <a:r>
              <a:rPr lang="fa-IR" dirty="0" smtClean="0">
                <a:cs typeface="B Titr" pitchFamily="2" charset="-78"/>
              </a:rPr>
              <a:t>پسماند پزشكي به شرح زير است:</a:t>
            </a:r>
          </a:p>
          <a:p>
            <a:pPr algn="r" rtl="1"/>
            <a:r>
              <a:rPr lang="fa-IR" sz="2800" dirty="0" smtClean="0">
                <a:cs typeface="B Titr" pitchFamily="2" charset="-78"/>
              </a:rPr>
              <a:t>الف- اتوكلاو با سيستم ثقلي:</a:t>
            </a:r>
          </a:p>
          <a:p>
            <a:pPr algn="r" rtl="1">
              <a:lnSpc>
                <a:spcPct val="150000"/>
              </a:lnSpc>
              <a:spcAft>
                <a:spcPts val="600"/>
              </a:spcAft>
            </a:pPr>
            <a:r>
              <a:rPr lang="fa-IR" sz="2800" dirty="0" smtClean="0">
                <a:cs typeface="B Titr" pitchFamily="2" charset="-78"/>
              </a:rPr>
              <a:t>دما، °</a:t>
            </a:r>
            <a:r>
              <a:rPr lang="en-US" sz="2800" dirty="0" smtClean="0">
                <a:cs typeface="B Titr" pitchFamily="2" charset="-78"/>
              </a:rPr>
              <a:t>121C ، </a:t>
            </a:r>
            <a:r>
              <a:rPr lang="fa-IR" sz="2800" dirty="0" smtClean="0">
                <a:cs typeface="B Titr" pitchFamily="2" charset="-78"/>
              </a:rPr>
              <a:t>زمان تماس، </a:t>
            </a:r>
            <a:r>
              <a:rPr lang="en-US" sz="2800" dirty="0" smtClean="0">
                <a:cs typeface="B Titr" pitchFamily="2" charset="-78"/>
              </a:rPr>
              <a:t>60min </a:t>
            </a:r>
            <a:r>
              <a:rPr lang="fa-IR" sz="2800" dirty="0" smtClean="0">
                <a:cs typeface="B Titr" pitchFamily="2" charset="-78"/>
              </a:rPr>
              <a:t>و فشار </a:t>
            </a:r>
            <a:r>
              <a:rPr lang="en-US" sz="2800" dirty="0" smtClean="0">
                <a:cs typeface="B Titr" pitchFamily="2" charset="-78"/>
              </a:rPr>
              <a:t>15psi</a:t>
            </a:r>
          </a:p>
          <a:p>
            <a:pPr algn="r" rtl="1">
              <a:lnSpc>
                <a:spcPct val="150000"/>
              </a:lnSpc>
              <a:spcAft>
                <a:spcPts val="600"/>
              </a:spcAft>
            </a:pPr>
            <a:r>
              <a:rPr lang="fa-IR" sz="2800" dirty="0" smtClean="0">
                <a:cs typeface="B Titr" pitchFamily="2" charset="-78"/>
              </a:rPr>
              <a:t>دما، °</a:t>
            </a:r>
            <a:r>
              <a:rPr lang="en-US" sz="2800" dirty="0" smtClean="0">
                <a:cs typeface="B Titr" pitchFamily="2" charset="-78"/>
              </a:rPr>
              <a:t>135C ، </a:t>
            </a:r>
            <a:r>
              <a:rPr lang="fa-IR" sz="2800" dirty="0" smtClean="0">
                <a:cs typeface="B Titr" pitchFamily="2" charset="-78"/>
              </a:rPr>
              <a:t>زمان تماس، </a:t>
            </a:r>
            <a:r>
              <a:rPr lang="en-US" sz="2800" dirty="0" smtClean="0">
                <a:cs typeface="B Titr" pitchFamily="2" charset="-78"/>
              </a:rPr>
              <a:t>45min </a:t>
            </a:r>
            <a:r>
              <a:rPr lang="fa-IR" sz="2800" dirty="0" smtClean="0">
                <a:cs typeface="B Titr" pitchFamily="2" charset="-78"/>
              </a:rPr>
              <a:t>و فشار </a:t>
            </a:r>
            <a:r>
              <a:rPr lang="en-US" sz="2800" dirty="0" smtClean="0">
                <a:cs typeface="B Titr" pitchFamily="2" charset="-78"/>
              </a:rPr>
              <a:t>31psi</a:t>
            </a:r>
            <a:endParaRPr lang="en-US" sz="2800" dirty="0">
              <a:cs typeface="B Titr" pitchFamily="2" charset="-78"/>
            </a:endParaRPr>
          </a:p>
        </p:txBody>
      </p:sp>
      <p:sp>
        <p:nvSpPr>
          <p:cNvPr id="5" name="Rectangle 4"/>
          <p:cNvSpPr/>
          <p:nvPr/>
        </p:nvSpPr>
        <p:spPr>
          <a:xfrm>
            <a:off x="609600" y="5029200"/>
            <a:ext cx="8001000" cy="646331"/>
          </a:xfrm>
          <a:prstGeom prst="rect">
            <a:avLst/>
          </a:prstGeom>
        </p:spPr>
        <p:txBody>
          <a:bodyPr wrap="square">
            <a:spAutoFit/>
          </a:bodyPr>
          <a:lstStyle/>
          <a:p>
            <a:pPr algn="r" rtl="1"/>
            <a:r>
              <a:rPr lang="fa-IR" dirty="0" smtClean="0">
                <a:solidFill>
                  <a:srgbClr val="FF0000"/>
                </a:solidFill>
                <a:cs typeface="B Titr" pitchFamily="2" charset="-78"/>
              </a:rPr>
              <a:t>در اتوكلاو با سيستم ثقلي، بخار از طريق فشار جايگزين هوا </a:t>
            </a:r>
            <a:r>
              <a:rPr lang="fa-IR" dirty="0" smtClean="0">
                <a:solidFill>
                  <a:srgbClr val="FF0000"/>
                </a:solidFill>
                <a:cs typeface="B Titr" pitchFamily="2" charset="-78"/>
              </a:rPr>
              <a:t>مي‌شود </a:t>
            </a:r>
            <a:r>
              <a:rPr lang="fa-IR" dirty="0" smtClean="0">
                <a:solidFill>
                  <a:srgbClr val="FF0000"/>
                </a:solidFill>
                <a:cs typeface="B Titr" pitchFamily="2" charset="-78"/>
              </a:rPr>
              <a:t>و هوا از طريق شيري كه در كف اتاقك اتوكلاو قرار گرفته سيستم را ترك </a:t>
            </a:r>
            <a:r>
              <a:rPr lang="fa-IR" dirty="0" smtClean="0">
                <a:solidFill>
                  <a:srgbClr val="FF0000"/>
                </a:solidFill>
                <a:cs typeface="B Titr" pitchFamily="2" charset="-78"/>
              </a:rPr>
              <a:t>مي‌کند</a:t>
            </a:r>
            <a:r>
              <a:rPr lang="fa-IR" dirty="0" smtClean="0">
                <a:solidFill>
                  <a:srgbClr val="FF0000"/>
                </a:solidFill>
                <a:cs typeface="B Titr" pitchFamily="2" charset="-78"/>
              </a:rPr>
              <a:t>.</a:t>
            </a:r>
            <a:endParaRPr lang="en-US"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1">
              <a:spcBef>
                <a:spcPct val="0"/>
              </a:spcBef>
            </a:pPr>
            <a:r>
              <a:rPr lang="fa-IR" sz="2800" dirty="0" smtClean="0">
                <a:cs typeface="B Titr" pitchFamily="2" charset="-78"/>
              </a:rPr>
              <a:t>اتوكلاو با سيستم پیش خلاء</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066800" y="1159476"/>
            <a:ext cx="6934200" cy="53486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fa-IR" sz="2800" dirty="0" smtClean="0">
                <a:cs typeface="B Titr" pitchFamily="2" charset="-78"/>
              </a:rPr>
              <a:t>اتوكلاو با سيستم پیش خلاء</a:t>
            </a:r>
            <a:endParaRPr lang="en-US" dirty="0"/>
          </a:p>
        </p:txBody>
      </p:sp>
      <p:sp>
        <p:nvSpPr>
          <p:cNvPr id="4" name="Content Placeholder 3"/>
          <p:cNvSpPr>
            <a:spLocks noGrp="1"/>
          </p:cNvSpPr>
          <p:nvPr>
            <p:ph idx="1"/>
          </p:nvPr>
        </p:nvSpPr>
        <p:spPr/>
        <p:txBody>
          <a:bodyPr/>
          <a:lstStyle/>
          <a:p>
            <a:pPr algn="r" rtl="1"/>
            <a:r>
              <a:rPr lang="fa-IR" dirty="0" smtClean="0">
                <a:cs typeface="B Titr" pitchFamily="2" charset="-78"/>
              </a:rPr>
              <a:t>پسماند پزشكي به شرح زير است:</a:t>
            </a:r>
          </a:p>
          <a:p>
            <a:pPr algn="r" rtl="1"/>
            <a:r>
              <a:rPr lang="fa-IR" sz="2800" dirty="0" smtClean="0">
                <a:cs typeface="B Titr" pitchFamily="2" charset="-78"/>
              </a:rPr>
              <a:t>الف- اتوكلاو با سيستم ثقلي:</a:t>
            </a:r>
          </a:p>
          <a:p>
            <a:pPr algn="r" rtl="1">
              <a:lnSpc>
                <a:spcPct val="150000"/>
              </a:lnSpc>
              <a:spcAft>
                <a:spcPts val="600"/>
              </a:spcAft>
            </a:pPr>
            <a:r>
              <a:rPr lang="fa-IR" sz="2800" dirty="0" smtClean="0">
                <a:cs typeface="B Titr" pitchFamily="2" charset="-78"/>
              </a:rPr>
              <a:t>دما، °</a:t>
            </a:r>
            <a:r>
              <a:rPr lang="en-US" sz="2800" dirty="0" smtClean="0">
                <a:cs typeface="B Titr" pitchFamily="2" charset="-78"/>
              </a:rPr>
              <a:t>121C ، </a:t>
            </a:r>
            <a:r>
              <a:rPr lang="fa-IR" sz="2800" dirty="0" smtClean="0">
                <a:cs typeface="B Titr" pitchFamily="2" charset="-78"/>
              </a:rPr>
              <a:t>زمان تماس، </a:t>
            </a:r>
            <a:r>
              <a:rPr lang="en-US" sz="2800" dirty="0" smtClean="0">
                <a:solidFill>
                  <a:srgbClr val="FF0000"/>
                </a:solidFill>
                <a:cs typeface="B Titr" pitchFamily="2" charset="-78"/>
              </a:rPr>
              <a:t>45</a:t>
            </a:r>
            <a:r>
              <a:rPr lang="en-US" sz="2800" dirty="0" smtClean="0">
                <a:cs typeface="B Titr" pitchFamily="2" charset="-78"/>
              </a:rPr>
              <a:t>min </a:t>
            </a:r>
            <a:r>
              <a:rPr lang="fa-IR" sz="2800" dirty="0" smtClean="0">
                <a:cs typeface="B Titr" pitchFamily="2" charset="-78"/>
              </a:rPr>
              <a:t>و فشار </a:t>
            </a:r>
            <a:r>
              <a:rPr lang="en-US" sz="2800" dirty="0" smtClean="0">
                <a:cs typeface="B Titr" pitchFamily="2" charset="-78"/>
              </a:rPr>
              <a:t>15psi</a:t>
            </a:r>
          </a:p>
          <a:p>
            <a:pPr algn="r" rtl="1">
              <a:lnSpc>
                <a:spcPct val="150000"/>
              </a:lnSpc>
              <a:spcAft>
                <a:spcPts val="600"/>
              </a:spcAft>
            </a:pPr>
            <a:r>
              <a:rPr lang="fa-IR" sz="2800" dirty="0" smtClean="0">
                <a:cs typeface="B Titr" pitchFamily="2" charset="-78"/>
              </a:rPr>
              <a:t>دما، °</a:t>
            </a:r>
            <a:r>
              <a:rPr lang="en-US" sz="2800" dirty="0" smtClean="0">
                <a:cs typeface="B Titr" pitchFamily="2" charset="-78"/>
              </a:rPr>
              <a:t>135C ، </a:t>
            </a:r>
            <a:r>
              <a:rPr lang="fa-IR" sz="2800" dirty="0" smtClean="0">
                <a:cs typeface="B Titr" pitchFamily="2" charset="-78"/>
              </a:rPr>
              <a:t>زمان تماس، </a:t>
            </a:r>
            <a:r>
              <a:rPr lang="en-US" sz="2800" dirty="0" smtClean="0">
                <a:solidFill>
                  <a:srgbClr val="FF0000"/>
                </a:solidFill>
                <a:cs typeface="B Titr" pitchFamily="2" charset="-78"/>
              </a:rPr>
              <a:t>30</a:t>
            </a:r>
            <a:r>
              <a:rPr lang="en-US" sz="2800" dirty="0" smtClean="0">
                <a:cs typeface="B Titr" pitchFamily="2" charset="-78"/>
              </a:rPr>
              <a:t>min </a:t>
            </a:r>
            <a:r>
              <a:rPr lang="fa-IR" sz="2800" dirty="0" smtClean="0">
                <a:cs typeface="B Titr" pitchFamily="2" charset="-78"/>
              </a:rPr>
              <a:t>و فشار </a:t>
            </a:r>
            <a:r>
              <a:rPr lang="en-US" sz="2800" dirty="0" smtClean="0">
                <a:cs typeface="B Titr" pitchFamily="2" charset="-78"/>
              </a:rPr>
              <a:t>31psi</a:t>
            </a:r>
            <a:endParaRPr lang="en-US" sz="2800" dirty="0">
              <a:cs typeface="B Titr" pitchFamily="2" charset="-78"/>
            </a:endParaRPr>
          </a:p>
        </p:txBody>
      </p:sp>
      <p:sp>
        <p:nvSpPr>
          <p:cNvPr id="5" name="Rectangle 4"/>
          <p:cNvSpPr/>
          <p:nvPr/>
        </p:nvSpPr>
        <p:spPr>
          <a:xfrm>
            <a:off x="685800" y="4724400"/>
            <a:ext cx="7620000" cy="646331"/>
          </a:xfrm>
          <a:prstGeom prst="rect">
            <a:avLst/>
          </a:prstGeom>
        </p:spPr>
        <p:txBody>
          <a:bodyPr wrap="square">
            <a:spAutoFit/>
          </a:bodyPr>
          <a:lstStyle/>
          <a:p>
            <a:pPr algn="r" rtl="1"/>
            <a:r>
              <a:rPr lang="fa-IR" dirty="0" smtClean="0">
                <a:solidFill>
                  <a:srgbClr val="FF0000"/>
                </a:solidFill>
                <a:cs typeface="B Titr" pitchFamily="2" charset="-78"/>
              </a:rPr>
              <a:t>در اتوكلاو با سيستم پيش خلاء، قبل از ورود بخار به اتاقك اتوكلاو، هواي موجود در اتاقك با استفاده از يك پمپ خلاء تخليه مي گردد</a:t>
            </a:r>
            <a:endParaRPr lang="en-US"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t>Pressure Pulse Autoclaves</a:t>
            </a:r>
            <a:endParaRPr lang="en-US" sz="3200" dirty="0"/>
          </a:p>
        </p:txBody>
      </p:sp>
      <p:pic>
        <p:nvPicPr>
          <p:cNvPr id="5123" name="Picture 3"/>
          <p:cNvPicPr>
            <a:picLocks noGrp="1" noChangeAspect="1" noChangeArrowheads="1"/>
          </p:cNvPicPr>
          <p:nvPr>
            <p:ph idx="1"/>
          </p:nvPr>
        </p:nvPicPr>
        <p:blipFill>
          <a:blip r:embed="rId2"/>
          <a:srcRect/>
          <a:stretch>
            <a:fillRect/>
          </a:stretch>
        </p:blipFill>
        <p:spPr bwMode="auto">
          <a:xfrm>
            <a:off x="41801" y="1905000"/>
            <a:ext cx="8880785" cy="2895600"/>
          </a:xfrm>
          <a:prstGeom prst="rect">
            <a:avLst/>
          </a:prstGeom>
          <a:noFill/>
          <a:ln w="9525">
            <a:noFill/>
            <a:miter lim="800000"/>
            <a:headEnd/>
            <a:tailEnd/>
          </a:ln>
          <a:effectLst/>
        </p:spPr>
      </p:pic>
      <p:sp>
        <p:nvSpPr>
          <p:cNvPr id="6" name="TextBox 5"/>
          <p:cNvSpPr txBox="1"/>
          <p:nvPr/>
        </p:nvSpPr>
        <p:spPr>
          <a:xfrm>
            <a:off x="457200" y="5105400"/>
            <a:ext cx="1259704" cy="369332"/>
          </a:xfrm>
          <a:prstGeom prst="rect">
            <a:avLst/>
          </a:prstGeom>
          <a:solidFill>
            <a:srgbClr val="FFC000"/>
          </a:solidFill>
        </p:spPr>
        <p:txBody>
          <a:bodyPr wrap="none" rtlCol="0">
            <a:spAutoFit/>
          </a:bodyPr>
          <a:lstStyle/>
          <a:p>
            <a:r>
              <a:rPr lang="en-US" dirty="0" smtClean="0"/>
              <a:t>WHO, 2014</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cs typeface="B Titr" pitchFamily="2" charset="-78"/>
              </a:rPr>
              <a:t>معيارها و ضوابط روش سترو نسازي با اتو كلاو</a:t>
            </a:r>
            <a:endParaRPr lang="en-US" sz="3200" dirty="0">
              <a:cs typeface="B Titr" pitchFamily="2" charset="-78"/>
            </a:endParaRPr>
          </a:p>
        </p:txBody>
      </p:sp>
      <p:sp>
        <p:nvSpPr>
          <p:cNvPr id="3" name="Content Placeholder 2"/>
          <p:cNvSpPr>
            <a:spLocks noGrp="1"/>
          </p:cNvSpPr>
          <p:nvPr>
            <p:ph idx="1"/>
          </p:nvPr>
        </p:nvSpPr>
        <p:spPr>
          <a:xfrm>
            <a:off x="0" y="1600200"/>
            <a:ext cx="8686800" cy="4525963"/>
          </a:xfrm>
        </p:spPr>
        <p:txBody>
          <a:bodyPr>
            <a:noAutofit/>
          </a:bodyPr>
          <a:lstStyle/>
          <a:p>
            <a:pPr algn="r" rtl="1">
              <a:buNone/>
            </a:pPr>
            <a:r>
              <a:rPr lang="fa-IR" sz="2000" dirty="0" smtClean="0">
                <a:cs typeface="B Titr" pitchFamily="2" charset="-78"/>
              </a:rPr>
              <a:t>الف- فاکتورهای موثر:</a:t>
            </a:r>
          </a:p>
          <a:p>
            <a:pPr algn="r" rtl="1">
              <a:buNone/>
            </a:pPr>
            <a:r>
              <a:rPr lang="fa-IR" sz="2000" dirty="0" smtClean="0">
                <a:cs typeface="B Titr" pitchFamily="2" charset="-78"/>
              </a:rPr>
              <a:t>زمان، درجه حرارت، فشار، نوع پسماند، نوع ظروف، نحوه بارگذاري و </a:t>
            </a:r>
            <a:r>
              <a:rPr lang="fa-IR" sz="2000" dirty="0" smtClean="0">
                <a:solidFill>
                  <a:srgbClr val="FF0000"/>
                </a:solidFill>
                <a:cs typeface="B Titr" pitchFamily="2" charset="-78"/>
              </a:rPr>
              <a:t>حداكثر ميزان بارگذاري</a:t>
            </a:r>
            <a:r>
              <a:rPr lang="fa-IR" sz="2000" dirty="0" smtClean="0">
                <a:cs typeface="B Titr" pitchFamily="2" charset="-78"/>
              </a:rPr>
              <a:t>.</a:t>
            </a:r>
          </a:p>
          <a:p>
            <a:pPr algn="r" rtl="1">
              <a:buNone/>
            </a:pPr>
            <a:r>
              <a:rPr lang="fa-IR" sz="2000" dirty="0" smtClean="0">
                <a:cs typeface="B Titr" pitchFamily="2" charset="-78"/>
              </a:rPr>
              <a:t>ب- اين روش براي پسماندهاي عفوني و تيز و برنده كاربرد دارد.</a:t>
            </a:r>
          </a:p>
          <a:p>
            <a:pPr algn="r" rtl="1">
              <a:buNone/>
            </a:pPr>
            <a:r>
              <a:rPr lang="fa-IR" sz="2000" dirty="0" smtClean="0">
                <a:cs typeface="B Titr" pitchFamily="2" charset="-78"/>
              </a:rPr>
              <a:t>پ- پسماندها شيميايي و دارويي </a:t>
            </a:r>
            <a:r>
              <a:rPr lang="fa-IR" sz="2000" dirty="0" smtClean="0">
                <a:solidFill>
                  <a:srgbClr val="FF0000"/>
                </a:solidFill>
                <a:cs typeface="B Titr" pitchFamily="2" charset="-78"/>
              </a:rPr>
              <a:t>نبايد</a:t>
            </a:r>
            <a:r>
              <a:rPr lang="fa-IR" sz="2000" dirty="0" smtClean="0">
                <a:cs typeface="B Titr" pitchFamily="2" charset="-78"/>
              </a:rPr>
              <a:t> با اين روش تصفيه شوند.</a:t>
            </a:r>
          </a:p>
          <a:p>
            <a:pPr algn="r" rtl="1">
              <a:buNone/>
            </a:pPr>
            <a:r>
              <a:rPr lang="fa-IR" sz="2000" dirty="0" smtClean="0">
                <a:cs typeface="B Titr" pitchFamily="2" charset="-78"/>
              </a:rPr>
              <a:t>ت- چنانچه از اتو كلاو </a:t>
            </a:r>
            <a:r>
              <a:rPr lang="fa-IR" sz="2000" dirty="0" smtClean="0">
                <a:solidFill>
                  <a:srgbClr val="FF0000"/>
                </a:solidFill>
                <a:cs typeface="B Titr" pitchFamily="2" charset="-78"/>
              </a:rPr>
              <a:t>بدون خردكن </a:t>
            </a:r>
            <a:r>
              <a:rPr lang="fa-IR" sz="2000" dirty="0" smtClean="0">
                <a:cs typeface="B Titr" pitchFamily="2" charset="-78"/>
              </a:rPr>
              <a:t>استفاده مي شود، بايد كيسه و ظرف ايمن(</a:t>
            </a:r>
            <a:r>
              <a:rPr lang="en-US" sz="2000" dirty="0" smtClean="0">
                <a:cs typeface="B Titr" pitchFamily="2" charset="-78"/>
              </a:rPr>
              <a:t>SB</a:t>
            </a:r>
            <a:r>
              <a:rPr lang="fa-IR" sz="2000" dirty="0" smtClean="0">
                <a:cs typeface="B Titr" pitchFamily="2" charset="-78"/>
              </a:rPr>
              <a:t>) قابل اتوكلاو كردن باشند.</a:t>
            </a:r>
          </a:p>
          <a:p>
            <a:pPr algn="r" rtl="1">
              <a:buNone/>
            </a:pPr>
            <a:r>
              <a:rPr lang="fa-IR" sz="2000" dirty="0" smtClean="0">
                <a:cs typeface="B Titr" pitchFamily="2" charset="-78"/>
              </a:rPr>
              <a:t>ث- ميزان پسماندهايي كه داخل دستگاه قرار داده ميشود بايد متناسب با حجم اتوكلاو باشد.</a:t>
            </a:r>
          </a:p>
          <a:p>
            <a:pPr algn="r" rtl="1">
              <a:buNone/>
            </a:pPr>
            <a:r>
              <a:rPr lang="fa-IR" sz="2000" dirty="0" smtClean="0">
                <a:cs typeface="B Titr" pitchFamily="2" charset="-78"/>
              </a:rPr>
              <a:t>ج- مدت زمان سترو نسازي بستگي به مقدار و چگالي بار (پسماند) دارد.</a:t>
            </a:r>
          </a:p>
          <a:p>
            <a:pPr algn="r" rtl="1">
              <a:buNone/>
            </a:pPr>
            <a:r>
              <a:rPr lang="fa-IR" sz="2000" dirty="0" smtClean="0">
                <a:cs typeface="B Titr" pitchFamily="2" charset="-78"/>
              </a:rPr>
              <a:t>چ- دستگاه بايد حداقل سالي يكبار</a:t>
            </a:r>
            <a:r>
              <a:rPr lang="fa-IR" sz="2000" dirty="0" smtClean="0">
                <a:solidFill>
                  <a:srgbClr val="FF0000"/>
                </a:solidFill>
                <a:cs typeface="B Titr" pitchFamily="2" charset="-78"/>
              </a:rPr>
              <a:t> كاليبره </a:t>
            </a:r>
            <a:r>
              <a:rPr lang="fa-IR" sz="2000" dirty="0" smtClean="0">
                <a:cs typeface="B Titr" pitchFamily="2" charset="-78"/>
              </a:rPr>
              <a:t>شود و مستندات آن موجود باشد.</a:t>
            </a:r>
          </a:p>
          <a:p>
            <a:pPr algn="r" rtl="1">
              <a:buNone/>
            </a:pPr>
            <a:r>
              <a:rPr lang="fa-IR" sz="2000" dirty="0" smtClean="0">
                <a:cs typeface="B Titr" pitchFamily="2" charset="-78"/>
              </a:rPr>
              <a:t>ح- استفاده از شاخص هاي شيميايي ( مانند نوارهاي حساس به حرارت يا موارد مشابه ديگر) براي هر دوره كاري (سيكل ) كه سترون مي شوند، ضروري است تا نشان دهد شرايط كامل سترون سازي ا يجاد </a:t>
            </a:r>
            <a:r>
              <a:rPr lang="fa-IR" sz="2000" dirty="0" smtClean="0">
                <a:cs typeface="B Titr" pitchFamily="2" charset="-78"/>
              </a:rPr>
              <a:t>شده است</a:t>
            </a:r>
            <a:r>
              <a:rPr lang="fa-IR" sz="2000" dirty="0" smtClean="0">
                <a:cs typeface="B Titr" pitchFamily="2" charset="-78"/>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124200"/>
            <a:ext cx="7162800" cy="1066800"/>
          </a:xfrm>
        </p:spPr>
        <p:txBody>
          <a:bodyPr>
            <a:normAutofit fontScale="90000"/>
          </a:bodyPr>
          <a:lstStyle/>
          <a:p>
            <a:pPr rtl="1"/>
            <a:r>
              <a:rPr lang="fa-IR" sz="3600" b="1" dirty="0" smtClean="0">
                <a:cs typeface="B Titr" pitchFamily="2" charset="-78"/>
              </a:rPr>
              <a:t>روش های بی خطر سازی و دفع </a:t>
            </a:r>
            <a:br>
              <a:rPr lang="fa-IR" sz="3600" b="1" dirty="0" smtClean="0">
                <a:cs typeface="B Titr" pitchFamily="2" charset="-78"/>
              </a:rPr>
            </a:br>
            <a:r>
              <a:rPr lang="en-US" sz="3200" b="1" dirty="0" smtClean="0"/>
              <a:t> Treatment and disposal methods </a:t>
            </a:r>
            <a:endParaRPr lang="en-US" sz="3600" dirty="0">
              <a:cs typeface="B Titr" pitchFamily="2" charset="-78"/>
            </a:endParaRPr>
          </a:p>
        </p:txBody>
      </p:sp>
      <p:sp>
        <p:nvSpPr>
          <p:cNvPr id="4" name="Title 1"/>
          <p:cNvSpPr txBox="1">
            <a:spLocks/>
          </p:cNvSpPr>
          <p:nvPr/>
        </p:nvSpPr>
        <p:spPr>
          <a:xfrm>
            <a:off x="381000" y="1981200"/>
            <a:ext cx="8153400" cy="11430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0" b="0" i="0" u="none" strike="noStrike" kern="1200" cap="none" spc="0" normalizeH="0" baseline="0" noProof="0" dirty="0" smtClean="0">
                <a:ln>
                  <a:noFill/>
                </a:ln>
                <a:solidFill>
                  <a:schemeClr val="tx1"/>
                </a:solidFill>
                <a:effectLst/>
                <a:uLnTx/>
                <a:uFillTx/>
                <a:latin typeface="+mj-lt"/>
                <a:ea typeface="+mj-ea"/>
                <a:cs typeface="+mj-cs"/>
              </a:rPr>
              <a:t>Healthcare Waste Management</a:t>
            </a:r>
            <a:r>
              <a:rPr kumimoji="0" lang="en-US" sz="13300" b="0" i="0" u="none" strike="noStrike" kern="1200" cap="none" spc="0" normalizeH="0" baseline="0" noProof="0" dirty="0" smtClean="0">
                <a:ln>
                  <a:noFill/>
                </a:ln>
                <a:solidFill>
                  <a:schemeClr val="tx1"/>
                </a:solidFill>
                <a:effectLst/>
                <a:uLnTx/>
                <a:uFillTx/>
                <a:latin typeface="+mj-lt"/>
                <a:ea typeface="+mj-ea"/>
                <a:cs typeface="+mj-cs"/>
              </a:rPr>
              <a:t/>
            </a:r>
            <a:br>
              <a:rPr kumimoji="0" lang="en-US" sz="13300" b="0" i="0" u="none" strike="noStrike" kern="1200" cap="none" spc="0" normalizeH="0" baseline="0" noProof="0" dirty="0" smtClean="0">
                <a:ln>
                  <a:noFill/>
                </a:ln>
                <a:solidFill>
                  <a:schemeClr val="tx1"/>
                </a:solidFill>
                <a:effectLst/>
                <a:uLnTx/>
                <a:uFillTx/>
                <a:latin typeface="+mj-lt"/>
                <a:ea typeface="+mj-ea"/>
                <a:cs typeface="+mj-cs"/>
              </a:rPr>
            </a:br>
            <a:r>
              <a:rPr kumimoji="0" lang="en-US" sz="13300" b="0" i="1" u="none" strike="noStrike" kern="1200" cap="none" spc="0" normalizeH="0" baseline="0" noProof="0" dirty="0" smtClean="0">
                <a:ln>
                  <a:noFill/>
                </a:ln>
                <a:solidFill>
                  <a:schemeClr val="tx1"/>
                </a:solidFill>
                <a:effectLst/>
                <a:uLnTx/>
                <a:uFillTx/>
                <a:latin typeface="+mj-lt"/>
                <a:ea typeface="+mj-ea"/>
                <a:cs typeface="+mj-cs"/>
              </a:rPr>
              <a:t>Section three</a:t>
            </a:r>
            <a:r>
              <a:rPr kumimoji="0" lang="en-US" sz="4400" b="0" i="1" u="none" strike="noStrike" kern="1200" cap="none" spc="0" normalizeH="0" baseline="0" noProof="0" dirty="0" smtClean="0">
                <a:ln>
                  <a:noFill/>
                </a:ln>
                <a:solidFill>
                  <a:schemeClr val="tx1"/>
                </a:solidFill>
                <a:effectLst/>
                <a:uLnTx/>
                <a:uFillTx/>
                <a:latin typeface="+mj-lt"/>
                <a:ea typeface="+mj-ea"/>
                <a:cs typeface="+mj-cs"/>
              </a:rPr>
              <a:t/>
            </a:r>
            <a:br>
              <a:rPr kumimoji="0" lang="en-US" sz="4400" b="0" i="1"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533400" y="4724400"/>
            <a:ext cx="8229600" cy="1015663"/>
          </a:xfrm>
          <a:prstGeom prst="rect">
            <a:avLst/>
          </a:prstGeom>
        </p:spPr>
        <p:txBody>
          <a:bodyPr wrap="square">
            <a:spAutoFit/>
          </a:bodyPr>
          <a:lstStyle/>
          <a:p>
            <a:r>
              <a:rPr lang="en-US" sz="2000" b="1" dirty="0" smtClean="0">
                <a:latin typeface="Calibri" pitchFamily="34" charset="0"/>
              </a:rPr>
              <a:t>Hassan </a:t>
            </a:r>
            <a:r>
              <a:rPr lang="en-US" sz="2000" b="1" dirty="0" err="1" smtClean="0">
                <a:latin typeface="Calibri" pitchFamily="34" charset="0"/>
              </a:rPr>
              <a:t>Aslani</a:t>
            </a:r>
            <a:endParaRPr lang="en-US" sz="2000" b="1" dirty="0" smtClean="0">
              <a:latin typeface="Calibri" pitchFamily="34" charset="0"/>
            </a:endParaRPr>
          </a:p>
          <a:p>
            <a:r>
              <a:rPr lang="en-US" sz="2000" dirty="0" err="1" smtClean="0">
                <a:latin typeface="Calibri" pitchFamily="34" charset="0"/>
              </a:rPr>
              <a:t>Ph.D</a:t>
            </a:r>
            <a:r>
              <a:rPr lang="en-US" sz="2000" dirty="0" smtClean="0">
                <a:latin typeface="Calibri" pitchFamily="34" charset="0"/>
              </a:rPr>
              <a:t>  Candidate of environmental health engineering</a:t>
            </a:r>
          </a:p>
          <a:p>
            <a:r>
              <a:rPr lang="en-US" sz="2000" dirty="0" smtClean="0">
                <a:latin typeface="Calibri" pitchFamily="34" charset="0"/>
              </a:rPr>
              <a:t>Tehran University of Medical Sciences and Health Services.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a:bodyPr>
          <a:lstStyle/>
          <a:p>
            <a:r>
              <a:rPr lang="fa-IR" sz="2800" b="1" dirty="0" smtClean="0">
                <a:cs typeface="B Titr" pitchFamily="2" charset="-78"/>
              </a:rPr>
              <a:t>معيارها و ضوابط روش سترو ن سازي با اتو كلاو</a:t>
            </a:r>
            <a:endParaRPr lang="en-US" sz="2800" dirty="0"/>
          </a:p>
        </p:txBody>
      </p:sp>
      <p:sp>
        <p:nvSpPr>
          <p:cNvPr id="3" name="Content Placeholder 2"/>
          <p:cNvSpPr>
            <a:spLocks noGrp="1"/>
          </p:cNvSpPr>
          <p:nvPr>
            <p:ph idx="1"/>
          </p:nvPr>
        </p:nvSpPr>
        <p:spPr>
          <a:xfrm>
            <a:off x="381000" y="762000"/>
            <a:ext cx="8229600" cy="5334000"/>
          </a:xfrm>
        </p:spPr>
        <p:txBody>
          <a:bodyPr>
            <a:noAutofit/>
          </a:bodyPr>
          <a:lstStyle/>
          <a:p>
            <a:pPr algn="r" rtl="1">
              <a:buNone/>
            </a:pPr>
            <a:r>
              <a:rPr lang="fa-IR" sz="2200" dirty="0" smtClean="0">
                <a:cs typeface="B Titr" pitchFamily="2" charset="-78"/>
              </a:rPr>
              <a:t>خ- استفاده از شاخص بيولوژيك باسيلوس استئاروترموفيلوس حداقل </a:t>
            </a:r>
            <a:r>
              <a:rPr lang="fa-IR" sz="2200" dirty="0" smtClean="0">
                <a:solidFill>
                  <a:srgbClr val="FF0000"/>
                </a:solidFill>
                <a:cs typeface="B Titr" pitchFamily="2" charset="-78"/>
              </a:rPr>
              <a:t>ماهي يكبار </a:t>
            </a:r>
            <a:r>
              <a:rPr lang="fa-IR" sz="2200" dirty="0" smtClean="0">
                <a:cs typeface="B Titr" pitchFamily="2" charset="-78"/>
              </a:rPr>
              <a:t>ضروري است تا از صحت عمليات سترون سازي اطمينان حاصل شود.</a:t>
            </a:r>
          </a:p>
          <a:p>
            <a:pPr algn="r" rtl="1">
              <a:buNone/>
            </a:pPr>
            <a:r>
              <a:rPr lang="fa-IR" sz="2200" dirty="0" smtClean="0">
                <a:cs typeface="B Titr" pitchFamily="2" charset="-78"/>
              </a:rPr>
              <a:t>د- مستندات بايد حداقل به مدت يكسال نگهداري شوند.</a:t>
            </a:r>
          </a:p>
          <a:p>
            <a:pPr algn="r" rtl="1">
              <a:buNone/>
            </a:pPr>
            <a:r>
              <a:rPr lang="fa-IR" sz="2200" dirty="0" smtClean="0">
                <a:cs typeface="B Titr" pitchFamily="2" charset="-78"/>
              </a:rPr>
              <a:t>ذ- وقتي يك </a:t>
            </a:r>
            <a:r>
              <a:rPr lang="fa-IR" sz="2200" dirty="0" smtClean="0">
                <a:solidFill>
                  <a:srgbClr val="FF0000"/>
                </a:solidFill>
                <a:cs typeface="B Titr" pitchFamily="2" charset="-78"/>
              </a:rPr>
              <a:t>اتوكلاو ثقلی </a:t>
            </a:r>
            <a:r>
              <a:rPr lang="fa-IR" sz="2200" dirty="0" smtClean="0">
                <a:cs typeface="B Titr" pitchFamily="2" charset="-78"/>
              </a:rPr>
              <a:t>براي پسماند پزشكي مورد استفاده قرار مي گيرد:</a:t>
            </a:r>
            <a:r>
              <a:rPr lang="fa-IR" sz="2200" dirty="0" smtClean="0">
                <a:cs typeface="B Titr" pitchFamily="2" charset="-78"/>
                <a:hlinkClick r:id="" action="ppaction://customshow?id=2&amp;return=true"/>
              </a:rPr>
              <a:t>*</a:t>
            </a:r>
            <a:endParaRPr lang="fa-IR" sz="2200" dirty="0" smtClean="0">
              <a:cs typeface="B Titr" pitchFamily="2" charset="-78"/>
            </a:endParaRPr>
          </a:p>
          <a:p>
            <a:pPr algn="r" rtl="1">
              <a:buNone/>
            </a:pPr>
            <a:r>
              <a:rPr lang="fa-IR" sz="2200" dirty="0" smtClean="0">
                <a:cs typeface="B Titr" pitchFamily="2" charset="-78"/>
              </a:rPr>
              <a:t>ر- وقتي يك اتوكلاو وكيوم براي پسماند پزشكي </a:t>
            </a:r>
            <a:r>
              <a:rPr lang="fa-IR" sz="2200" smtClean="0">
                <a:cs typeface="B Titr" pitchFamily="2" charset="-78"/>
              </a:rPr>
              <a:t>استفاده </a:t>
            </a:r>
            <a:r>
              <a:rPr lang="fa-IR" sz="2200" smtClean="0">
                <a:cs typeface="B Titr" pitchFamily="2" charset="-78"/>
              </a:rPr>
              <a:t>مي‌شود </a:t>
            </a:r>
            <a:r>
              <a:rPr lang="fa-IR" sz="2200" dirty="0" smtClean="0">
                <a:cs typeface="B Titr" pitchFamily="2" charset="-78"/>
              </a:rPr>
              <a:t>بايد موارد زير را شامل شود:</a:t>
            </a:r>
            <a:r>
              <a:rPr lang="fa-IR" sz="2200" dirty="0" smtClean="0">
                <a:cs typeface="B Titr" pitchFamily="2" charset="-78"/>
                <a:hlinkClick r:id="" action="ppaction://customshow?id=1&amp;return=true"/>
              </a:rPr>
              <a:t>*</a:t>
            </a:r>
            <a:endParaRPr lang="fa-IR" sz="2200" dirty="0" smtClean="0">
              <a:cs typeface="B Titr" pitchFamily="2" charset="-78"/>
            </a:endParaRPr>
          </a:p>
          <a:p>
            <a:pPr algn="r" rtl="1">
              <a:buNone/>
            </a:pPr>
            <a:r>
              <a:rPr lang="fa-IR" sz="2200" dirty="0" smtClean="0">
                <a:cs typeface="B Titr" pitchFamily="2" charset="-78"/>
              </a:rPr>
              <a:t>ز- پسماند پزشكي نبايد به عنوان پسماند تصفيه شده در نظر گرفته شود مگر اينكه انديكاتور زمان، درجه حرارت و فشار نشان دهد كه در طي فرايند سترون سازي با اتو كلاو، زمان، درجه حرارت و فشار لازم تامين شده است.</a:t>
            </a:r>
          </a:p>
          <a:p>
            <a:pPr algn="r" rtl="1">
              <a:buNone/>
            </a:pPr>
            <a:r>
              <a:rPr lang="fa-IR" sz="2200" dirty="0" smtClean="0">
                <a:cs typeface="B Titr" pitchFamily="2" charset="-78"/>
              </a:rPr>
              <a:t>ژ- اگر به هر دليل انديكاتور زمان، درجه حرارت يا فشار نشان دهد كه اين سه عامل مناسب نبوده، تمام بار پسماند پزشكي بايد دوباره اتو كلاو شوند تا فشار، درجه حرارت و زمان ماند مناسب به دست آيد.</a:t>
            </a:r>
            <a:endParaRPr lang="en-US" sz="2200" dirty="0" smtClean="0">
              <a:cs typeface="B Titr" pitchFamily="2" charset="-78"/>
            </a:endParaRPr>
          </a:p>
          <a:p>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cs typeface="B Titr" pitchFamily="2" charset="-78"/>
              </a:rPr>
              <a:t>ثبت كردن پارامترهاي راهبري(اداره كردن)</a:t>
            </a:r>
            <a:endParaRPr lang="en-US" sz="3200" dirty="0">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Titr" pitchFamily="2" charset="-78"/>
              </a:rPr>
              <a:t>هر اتوكلاو بايد مجهز به تجهيزات ثبت كامپيوتري يا گرافيك باشد تا به طور ا توماتيك و مداوم پايش شود و </a:t>
            </a:r>
            <a:r>
              <a:rPr lang="fa-IR" u="sng" dirty="0" smtClean="0">
                <a:solidFill>
                  <a:srgbClr val="FF0000"/>
                </a:solidFill>
                <a:cs typeface="B Titr" pitchFamily="2" charset="-78"/>
              </a:rPr>
              <a:t>تاريخ، زمان، روز، تعداد بار و پارامترهاي عملياتي </a:t>
            </a:r>
            <a:r>
              <a:rPr lang="fa-IR" dirty="0" smtClean="0">
                <a:cs typeface="B Titr" pitchFamily="2" charset="-78"/>
              </a:rPr>
              <a:t>را بطور كامل در سراسر سيكل كامل كاري اتوكلاو ثبت كند.</a:t>
            </a:r>
            <a:endParaRPr lang="en-US" dirty="0">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fa-IR" sz="2800" b="1" dirty="0" smtClean="0">
                <a:cs typeface="B Titr" pitchFamily="2" charset="-78"/>
              </a:rPr>
              <a:t>آزمايش صحت فرايند، تست اسپور</a:t>
            </a:r>
            <a:endParaRPr lang="en-US" sz="2800" dirty="0">
              <a:cs typeface="B Titr" pitchFamily="2" charset="-78"/>
            </a:endParaRPr>
          </a:p>
        </p:txBody>
      </p:sp>
      <p:pic>
        <p:nvPicPr>
          <p:cNvPr id="6146" name="Picture 2"/>
          <p:cNvPicPr>
            <a:picLocks noGrp="1" noChangeAspect="1" noChangeArrowheads="1"/>
          </p:cNvPicPr>
          <p:nvPr>
            <p:ph idx="1"/>
          </p:nvPr>
        </p:nvPicPr>
        <p:blipFill>
          <a:blip r:embed="rId2"/>
          <a:srcRect/>
          <a:stretch>
            <a:fillRect/>
          </a:stretch>
        </p:blipFill>
        <p:spPr bwMode="auto">
          <a:xfrm>
            <a:off x="228600" y="1066800"/>
            <a:ext cx="871699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400" b="1" dirty="0" smtClean="0">
                <a:cs typeface="B Titr" pitchFamily="2" charset="-78"/>
              </a:rPr>
              <a:t>دستورالعمل ارزیابی عملکرد و پایش میکروبی، شیمیایی و مکانیکی دستگاه هاي غیرسوز بی خطرساز پسماند</a:t>
            </a:r>
            <a:endParaRPr lang="en-US" sz="2400" dirty="0">
              <a:cs typeface="B Titr" pitchFamily="2" charset="-78"/>
            </a:endParaRPr>
          </a:p>
        </p:txBody>
      </p:sp>
      <p:sp>
        <p:nvSpPr>
          <p:cNvPr id="5" name="Content Placeholder 4"/>
          <p:cNvSpPr>
            <a:spLocks noGrp="1"/>
          </p:cNvSpPr>
          <p:nvPr>
            <p:ph idx="1"/>
          </p:nvPr>
        </p:nvSpPr>
        <p:spPr/>
        <p:txBody>
          <a:bodyPr>
            <a:normAutofit/>
          </a:bodyPr>
          <a:lstStyle/>
          <a:p>
            <a:pPr algn="r" rtl="1"/>
            <a:r>
              <a:rPr lang="fa-IR" sz="2000" dirty="0" smtClean="0">
                <a:cs typeface="B Titr" pitchFamily="2" charset="-78"/>
              </a:rPr>
              <a:t>همه مراحل فرایند سترون سازي و گندزدایی، به ویژه </a:t>
            </a:r>
            <a:r>
              <a:rPr lang="fa-IR" sz="2000" dirty="0" smtClean="0">
                <a:solidFill>
                  <a:srgbClr val="FF0000"/>
                </a:solidFill>
                <a:cs typeface="B Titr" pitchFamily="2" charset="-78"/>
              </a:rPr>
              <a:t>بعد از شروع به کار</a:t>
            </a:r>
            <a:r>
              <a:rPr lang="fa-IR" sz="2000" dirty="0" smtClean="0">
                <a:cs typeface="B Titr" pitchFamily="2" charset="-78"/>
              </a:rPr>
              <a:t>،</a:t>
            </a:r>
            <a:r>
              <a:rPr lang="fa-IR" sz="2000" dirty="0" smtClean="0">
                <a:solidFill>
                  <a:srgbClr val="FF0000"/>
                </a:solidFill>
                <a:cs typeface="B Titr" pitchFamily="2" charset="-78"/>
              </a:rPr>
              <a:t> تعمیر </a:t>
            </a:r>
            <a:r>
              <a:rPr lang="fa-IR" sz="2000" dirty="0" smtClean="0">
                <a:cs typeface="B Titr" pitchFamily="2" charset="-78"/>
              </a:rPr>
              <a:t>و استفاده از </a:t>
            </a:r>
            <a:r>
              <a:rPr lang="fa-IR" sz="2000" dirty="0" smtClean="0">
                <a:solidFill>
                  <a:srgbClr val="FF0000"/>
                </a:solidFill>
                <a:cs typeface="B Titr" pitchFamily="2" charset="-78"/>
              </a:rPr>
              <a:t>نسخه هاي جدید </a:t>
            </a:r>
            <a:r>
              <a:rPr lang="fa-IR" sz="2000" dirty="0" smtClean="0">
                <a:cs typeface="B Titr" pitchFamily="2" charset="-78"/>
              </a:rPr>
              <a:t>تجهیزات باید </a:t>
            </a:r>
            <a:r>
              <a:rPr lang="fa-IR" sz="2000" dirty="0" smtClean="0">
                <a:solidFill>
                  <a:srgbClr val="FF0000"/>
                </a:solidFill>
                <a:cs typeface="B Titr" pitchFamily="2" charset="-78"/>
              </a:rPr>
              <a:t>اعتباربخشی</a:t>
            </a:r>
            <a:r>
              <a:rPr lang="fa-IR" sz="2000" dirty="0" smtClean="0">
                <a:cs typeface="B Titr" pitchFamily="2" charset="-78"/>
              </a:rPr>
              <a:t> شوند.</a:t>
            </a:r>
          </a:p>
          <a:p>
            <a:pPr algn="r" rtl="1"/>
            <a:r>
              <a:rPr lang="fa-IR" sz="2000" dirty="0" smtClean="0">
                <a:cs typeface="B Titr" pitchFamily="2" charset="-78"/>
              </a:rPr>
              <a:t> اعتباربخشی با </a:t>
            </a:r>
            <a:r>
              <a:rPr lang="fa-IR" sz="2000" dirty="0" smtClean="0">
                <a:solidFill>
                  <a:srgbClr val="FF0000"/>
                </a:solidFill>
                <a:cs typeface="B Titr" pitchFamily="2" charset="-78"/>
              </a:rPr>
              <a:t>چک کردن پارامترهاي فیزیکی</a:t>
            </a:r>
            <a:r>
              <a:rPr lang="fa-IR" sz="2000" dirty="0" smtClean="0">
                <a:cs typeface="B Titr" pitchFamily="2" charset="-78"/>
              </a:rPr>
              <a:t> و </a:t>
            </a:r>
            <a:r>
              <a:rPr lang="fa-IR" sz="2000" dirty="0" smtClean="0">
                <a:solidFill>
                  <a:srgbClr val="FF0000"/>
                </a:solidFill>
                <a:cs typeface="B Titr" pitchFamily="2" charset="-78"/>
              </a:rPr>
              <a:t>استفاده از اندیکاتورها </a:t>
            </a:r>
            <a:r>
              <a:rPr lang="fa-IR" sz="2000" dirty="0" smtClean="0">
                <a:cs typeface="B Titr" pitchFamily="2" charset="-78"/>
              </a:rPr>
              <a:t>و روش هاي </a:t>
            </a:r>
            <a:r>
              <a:rPr lang="fa-IR" sz="2000" dirty="0" smtClean="0">
                <a:solidFill>
                  <a:srgbClr val="FF0000"/>
                </a:solidFill>
                <a:cs typeface="B Titr" pitchFamily="2" charset="-78"/>
              </a:rPr>
              <a:t>بیولوژیک </a:t>
            </a:r>
            <a:r>
              <a:rPr lang="fa-IR" sz="2000" dirty="0" smtClean="0">
                <a:cs typeface="B Titr" pitchFamily="2" charset="-78"/>
              </a:rPr>
              <a:t>و/ یا اندیکاتورها و </a:t>
            </a:r>
            <a:r>
              <a:rPr lang="fa-IR" sz="2000" dirty="0" smtClean="0">
                <a:solidFill>
                  <a:srgbClr val="FF0000"/>
                </a:solidFill>
                <a:cs typeface="B Titr" pitchFamily="2" charset="-78"/>
              </a:rPr>
              <a:t>روش هاي شیمیایی </a:t>
            </a:r>
            <a:r>
              <a:rPr lang="fa-IR" sz="2000" dirty="0" smtClean="0">
                <a:cs typeface="B Titr" pitchFamily="2" charset="-78"/>
              </a:rPr>
              <a:t>انجام می شود.</a:t>
            </a:r>
          </a:p>
          <a:p>
            <a:pPr algn="r" rtl="1"/>
            <a:r>
              <a:rPr lang="fa-IR" sz="2000" dirty="0" smtClean="0">
                <a:cs typeface="B Titr" pitchFamily="2" charset="-78"/>
              </a:rPr>
              <a:t> در کنار اعتباربخشی، باید </a:t>
            </a:r>
            <a:r>
              <a:rPr lang="fa-IR" sz="2000" dirty="0" smtClean="0">
                <a:solidFill>
                  <a:srgbClr val="FF0000"/>
                </a:solidFill>
                <a:cs typeface="B Titr" pitchFamily="2" charset="-78"/>
              </a:rPr>
              <a:t>پایش مستمر </a:t>
            </a:r>
            <a:r>
              <a:rPr lang="fa-IR" sz="2000" dirty="0" smtClean="0">
                <a:cs typeface="B Titr" pitchFamily="2" charset="-78"/>
              </a:rPr>
              <a:t>به طور دائم براي کسب اطمینان از داشتن محصول سترون انجام شود.</a:t>
            </a:r>
          </a:p>
          <a:p>
            <a:pPr algn="r" rtl="1"/>
            <a:r>
              <a:rPr lang="fa-IR" sz="2000" dirty="0" smtClean="0">
                <a:cs typeface="B Titr" pitchFamily="2" charset="-78"/>
              </a:rPr>
              <a:t>براي جمع آوري مناسب پسماندها و کمک به نفوذ ماده سترون کننده در داخل آنها، </a:t>
            </a:r>
            <a:r>
              <a:rPr lang="fa-IR" sz="2000" dirty="0" smtClean="0">
                <a:solidFill>
                  <a:srgbClr val="FF0000"/>
                </a:solidFill>
                <a:cs typeface="B Titr" pitchFamily="2" charset="-78"/>
              </a:rPr>
              <a:t>بیش از  </a:t>
            </a:r>
            <a:r>
              <a:rPr lang="en-US" sz="2000" dirty="0" smtClean="0">
                <a:solidFill>
                  <a:srgbClr val="FF0000"/>
                </a:solidFill>
                <a:cs typeface="B Titr" pitchFamily="2" charset="-78"/>
              </a:rPr>
              <a:t>2/3</a:t>
            </a:r>
            <a:r>
              <a:rPr lang="fa-IR" sz="2000" dirty="0" smtClean="0">
                <a:solidFill>
                  <a:srgbClr val="FF0000"/>
                </a:solidFill>
                <a:cs typeface="B Titr" pitchFamily="2" charset="-78"/>
              </a:rPr>
              <a:t> یا </a:t>
            </a:r>
            <a:r>
              <a:rPr lang="en-US" sz="2000" dirty="0" smtClean="0">
                <a:solidFill>
                  <a:srgbClr val="FF0000"/>
                </a:solidFill>
                <a:cs typeface="B Titr" pitchFamily="2" charset="-78"/>
              </a:rPr>
              <a:t>¾ </a:t>
            </a:r>
            <a:r>
              <a:rPr lang="fa-IR" sz="2000" dirty="0" smtClean="0">
                <a:solidFill>
                  <a:srgbClr val="FF0000"/>
                </a:solidFill>
                <a:cs typeface="B Titr" pitchFamily="2" charset="-78"/>
              </a:rPr>
              <a:t>ظرفیت </a:t>
            </a:r>
            <a:r>
              <a:rPr lang="fa-IR" sz="2000" dirty="0" smtClean="0">
                <a:cs typeface="B Titr" pitchFamily="2" charset="-78"/>
              </a:rPr>
              <a:t>کیسه ها یا ظروف نباید با پسماند پر شود تا بتوان در آنها را به خوبی بست.</a:t>
            </a:r>
          </a:p>
          <a:p>
            <a:pPr algn="r" rtl="1"/>
            <a:r>
              <a:rPr lang="fa-IR" sz="2000" dirty="0" smtClean="0">
                <a:cs typeface="B Titr" pitchFamily="2" charset="-78"/>
              </a:rPr>
              <a:t>بیش از</a:t>
            </a:r>
            <a:r>
              <a:rPr lang="fa-IR" sz="2000" dirty="0" smtClean="0">
                <a:solidFill>
                  <a:srgbClr val="FF0000"/>
                </a:solidFill>
                <a:cs typeface="B Titr" pitchFamily="2" charset="-78"/>
              </a:rPr>
              <a:t> </a:t>
            </a:r>
            <a:r>
              <a:rPr lang="fa-IR" sz="2000" u="sng" dirty="0" smtClean="0">
                <a:solidFill>
                  <a:srgbClr val="FF0000"/>
                </a:solidFill>
                <a:cs typeface="B Titr" pitchFamily="2" charset="-78"/>
              </a:rPr>
              <a:t>نصف</a:t>
            </a:r>
            <a:r>
              <a:rPr lang="fa-IR" sz="2000" dirty="0" smtClean="0">
                <a:solidFill>
                  <a:srgbClr val="FF0000"/>
                </a:solidFill>
                <a:cs typeface="B Titr" pitchFamily="2" charset="-78"/>
              </a:rPr>
              <a:t> </a:t>
            </a:r>
            <a:r>
              <a:rPr lang="fa-IR" sz="2000" dirty="0" smtClean="0">
                <a:cs typeface="B Titr" pitchFamily="2" charset="-78"/>
              </a:rPr>
              <a:t>محفظه دستگاه بی خطرساز پسماند </a:t>
            </a:r>
            <a:r>
              <a:rPr lang="fa-IR" sz="2000" dirty="0" smtClean="0">
                <a:solidFill>
                  <a:srgbClr val="FF0000"/>
                </a:solidFill>
                <a:cs typeface="B Titr" pitchFamily="2" charset="-78"/>
              </a:rPr>
              <a:t>نباید</a:t>
            </a:r>
            <a:r>
              <a:rPr lang="fa-IR" sz="2000" dirty="0" smtClean="0">
                <a:cs typeface="B Titr" pitchFamily="2" charset="-78"/>
              </a:rPr>
              <a:t> از پسماند پر شود.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400" b="1" dirty="0" smtClean="0">
                <a:cs typeface="B Titr" pitchFamily="2" charset="-78"/>
              </a:rPr>
              <a:t>دستورالعمل ارزیابی عملکرد و پایش میکروبی، شیمیایی و مکانیکی دستگاه هاي غیرسوز بی خطرساز پسماند (</a:t>
            </a:r>
            <a:r>
              <a:rPr lang="fa-IR" sz="2400" b="1" i="1" dirty="0" smtClean="0">
                <a:solidFill>
                  <a:srgbClr val="FF0000"/>
                </a:solidFill>
                <a:cs typeface="B Titr" pitchFamily="2" charset="-78"/>
              </a:rPr>
              <a:t>انواع پایش</a:t>
            </a:r>
            <a:r>
              <a:rPr lang="fa-IR" sz="2400" b="1" dirty="0" smtClean="0">
                <a:cs typeface="B Titr" pitchFamily="2" charset="-78"/>
              </a:rPr>
              <a:t>)</a:t>
            </a:r>
            <a:endParaRPr lang="en-US" sz="2400" dirty="0">
              <a:cs typeface="B Titr" pitchFamily="2" charset="-78"/>
            </a:endParaRPr>
          </a:p>
        </p:txBody>
      </p:sp>
      <p:sp>
        <p:nvSpPr>
          <p:cNvPr id="4" name="Content Placeholder 3"/>
          <p:cNvSpPr>
            <a:spLocks noGrp="1"/>
          </p:cNvSpPr>
          <p:nvPr>
            <p:ph idx="1"/>
          </p:nvPr>
        </p:nvSpPr>
        <p:spPr/>
        <p:txBody>
          <a:bodyPr>
            <a:normAutofit fontScale="77500" lnSpcReduction="20000"/>
          </a:bodyPr>
          <a:lstStyle/>
          <a:p>
            <a:pPr algn="r" rtl="1"/>
            <a:r>
              <a:rPr lang="fa-IR" b="1" dirty="0" smtClean="0">
                <a:cs typeface="B Titr" pitchFamily="2" charset="-78"/>
              </a:rPr>
              <a:t>پایش مکانیکی:</a:t>
            </a:r>
          </a:p>
          <a:p>
            <a:pPr lvl="1" algn="r" rtl="1"/>
            <a:r>
              <a:rPr lang="fa-IR" dirty="0" smtClean="0">
                <a:cs typeface="B Titr" pitchFamily="2" charset="-78"/>
              </a:rPr>
              <a:t>مشاهده و ثبت شاخص هاي فیزیکی فرایند سترون سازي یا گندزدایی، نشان داده شده توسط درجه ها ثبات ها در هربار استفاده از دستگاه.</a:t>
            </a:r>
          </a:p>
          <a:p>
            <a:pPr algn="r" rtl="1"/>
            <a:r>
              <a:rPr lang="fa-IR" dirty="0" smtClean="0">
                <a:cs typeface="B Titr" pitchFamily="2" charset="-78"/>
              </a:rPr>
              <a:t>پایش شیمیایی:</a:t>
            </a:r>
          </a:p>
          <a:p>
            <a:pPr algn="r" rtl="1"/>
            <a:r>
              <a:rPr lang="fa-IR" dirty="0" smtClean="0">
                <a:cs typeface="B Titr" pitchFamily="2" charset="-78"/>
              </a:rPr>
              <a:t>اندیکاتورهاي شیمیایی می توانند نتیجه فرایند سترون سازي را با این مزیت که نتیجه آنها </a:t>
            </a:r>
            <a:r>
              <a:rPr lang="fa-IR" dirty="0" smtClean="0">
                <a:solidFill>
                  <a:srgbClr val="FF0000"/>
                </a:solidFill>
                <a:cs typeface="B Titr" pitchFamily="2" charset="-78"/>
              </a:rPr>
              <a:t>فورا" در دسترس </a:t>
            </a:r>
            <a:r>
              <a:rPr lang="fa-IR" dirty="0" smtClean="0">
                <a:cs typeface="B Titr" pitchFamily="2" charset="-78"/>
              </a:rPr>
              <a:t>است، پایش کنند.</a:t>
            </a:r>
          </a:p>
          <a:p>
            <a:pPr algn="r" rtl="1">
              <a:buNone/>
            </a:pPr>
            <a:endParaRPr lang="fa-IR" dirty="0" smtClean="0">
              <a:cs typeface="B Titr" pitchFamily="2" charset="-78"/>
            </a:endParaRPr>
          </a:p>
          <a:p>
            <a:pPr algn="r" rtl="1"/>
            <a:r>
              <a:rPr lang="fa-IR" dirty="0" smtClean="0">
                <a:cs typeface="B Titr" pitchFamily="2" charset="-78"/>
              </a:rPr>
              <a:t>اندیکاتورها یا روش هاي شیمیایی چندین عملکرد دارند:</a:t>
            </a:r>
          </a:p>
          <a:p>
            <a:pPr algn="r" rtl="1"/>
            <a:r>
              <a:rPr lang="fa-IR" dirty="0" smtClean="0">
                <a:cs typeface="B Titr" pitchFamily="2" charset="-78"/>
              </a:rPr>
              <a:t>بررسی </a:t>
            </a:r>
            <a:r>
              <a:rPr lang="fa-IR" dirty="0" smtClean="0">
                <a:solidFill>
                  <a:srgbClr val="FF0000"/>
                </a:solidFill>
                <a:cs typeface="B Titr" pitchFamily="2" charset="-78"/>
              </a:rPr>
              <a:t>صحت عملکرد دستگاه </a:t>
            </a:r>
            <a:r>
              <a:rPr lang="fa-IR" dirty="0" smtClean="0">
                <a:cs typeface="B Titr" pitchFamily="2" charset="-78"/>
              </a:rPr>
              <a:t>سترون کننده (مثل آزمون بووی دیک:</a:t>
            </a:r>
            <a:r>
              <a:rPr lang="en-US" dirty="0" smtClean="0">
                <a:solidFill>
                  <a:srgbClr val="FF0000"/>
                </a:solidFill>
                <a:cs typeface="B Titr" pitchFamily="2" charset="-78"/>
              </a:rPr>
              <a:t>B&amp;D</a:t>
            </a:r>
            <a:r>
              <a:rPr lang="fa-IR" dirty="0" smtClean="0">
                <a:cs typeface="B Titr" pitchFamily="2" charset="-78"/>
              </a:rPr>
              <a:t>)</a:t>
            </a:r>
            <a:endParaRPr lang="en-US" dirty="0" smtClean="0">
              <a:cs typeface="B Titr" pitchFamily="2" charset="-78"/>
            </a:endParaRPr>
          </a:p>
          <a:p>
            <a:pPr algn="r" rtl="1"/>
            <a:r>
              <a:rPr lang="fa-IR" dirty="0" smtClean="0">
                <a:solidFill>
                  <a:srgbClr val="FF0000"/>
                </a:solidFill>
                <a:cs typeface="B Titr" pitchFamily="2" charset="-78"/>
              </a:rPr>
              <a:t>کنترل فرایند </a:t>
            </a:r>
            <a:r>
              <a:rPr lang="fa-IR" dirty="0" smtClean="0">
                <a:cs typeface="B Titr" pitchFamily="2" charset="-78"/>
              </a:rPr>
              <a:t>سترون سازي یا گندزدایی (سیستم </a:t>
            </a:r>
            <a:r>
              <a:rPr lang="fa-IR" dirty="0" smtClean="0">
                <a:solidFill>
                  <a:srgbClr val="FF0000"/>
                </a:solidFill>
                <a:cs typeface="B Titr" pitchFamily="2" charset="-78"/>
              </a:rPr>
              <a:t>کنترل بسته بندي </a:t>
            </a:r>
            <a:r>
              <a:rPr lang="fa-IR" dirty="0" smtClean="0">
                <a:cs typeface="B Titr" pitchFamily="2" charset="-78"/>
              </a:rPr>
              <a:t>یا فرایند یا اندیکاتورهاي تلفیقی که داخل بسته بندي یا ظروف قرار می گیرند)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linds(horizontal)">
                                      <p:cBhvr>
                                        <p:cTn id="23" dur="500"/>
                                        <p:tgtEl>
                                          <p:spTgt spid="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linds(horizontal)">
                                      <p:cBhvr>
                                        <p:cTn id="26" dur="500"/>
                                        <p:tgtEl>
                                          <p:spTgt spid="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blinds(horizontal)">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400" b="1" dirty="0" smtClean="0">
                <a:cs typeface="B Titr" pitchFamily="2" charset="-78"/>
              </a:rPr>
              <a:t>دستورالعمل ارزیابی عملکرد و پایش میکروبی، شیمیایی و مکانیکی دستگاه هاي غیرسوز بی خطرساز پسماند (</a:t>
            </a:r>
            <a:r>
              <a:rPr lang="fa-IR" sz="2400" b="1" i="1" dirty="0" smtClean="0">
                <a:solidFill>
                  <a:srgbClr val="FF0000"/>
                </a:solidFill>
                <a:cs typeface="B Titr" pitchFamily="2" charset="-78"/>
              </a:rPr>
              <a:t>پایش شیمیایی:</a:t>
            </a:r>
            <a:r>
              <a:rPr lang="en-US" sz="2400" b="1" i="1" dirty="0" smtClean="0">
                <a:solidFill>
                  <a:srgbClr val="FF0000"/>
                </a:solidFill>
                <a:cs typeface="B Titr" pitchFamily="2" charset="-78"/>
              </a:rPr>
              <a:t>BD</a:t>
            </a:r>
            <a:r>
              <a:rPr lang="fa-IR" sz="2400" b="1" dirty="0" smtClean="0">
                <a:cs typeface="B Titr" pitchFamily="2" charset="-78"/>
              </a:rPr>
              <a:t>)</a:t>
            </a:r>
            <a:endParaRPr lang="en-US" sz="2400" dirty="0">
              <a:cs typeface="B Titr" pitchFamily="2" charset="-78"/>
            </a:endParaRPr>
          </a:p>
        </p:txBody>
      </p:sp>
      <p:pic>
        <p:nvPicPr>
          <p:cNvPr id="16386" name="Picture 2"/>
          <p:cNvPicPr>
            <a:picLocks noChangeAspect="1" noChangeArrowheads="1"/>
          </p:cNvPicPr>
          <p:nvPr/>
        </p:nvPicPr>
        <p:blipFill>
          <a:blip r:embed="rId2"/>
          <a:srcRect/>
          <a:stretch>
            <a:fillRect/>
          </a:stretch>
        </p:blipFill>
        <p:spPr bwMode="auto">
          <a:xfrm>
            <a:off x="304800" y="1600200"/>
            <a:ext cx="8382000" cy="2029032"/>
          </a:xfrm>
          <a:prstGeom prst="rect">
            <a:avLst/>
          </a:prstGeom>
          <a:noFill/>
          <a:ln w="9525">
            <a:solidFill>
              <a:srgbClr val="FF0000"/>
            </a:solid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228600" y="1447800"/>
            <a:ext cx="8648700" cy="4164726"/>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228600" y="1295400"/>
            <a:ext cx="8598359" cy="4047574"/>
          </a:xfrm>
          <a:prstGeom prst="rect">
            <a:avLst/>
          </a:prstGeom>
          <a:noFill/>
          <a:ln w="9525">
            <a:solidFill>
              <a:srgbClr val="FF0000"/>
            </a:solidFill>
            <a:miter lim="800000"/>
            <a:headEnd/>
            <a:tailEnd/>
          </a:ln>
          <a:effectLst/>
        </p:spPr>
      </p:pic>
      <p:sp>
        <p:nvSpPr>
          <p:cNvPr id="5" name="Title 1"/>
          <p:cNvSpPr>
            <a:spLocks noGrp="1"/>
          </p:cNvSpPr>
          <p:nvPr>
            <p:ph type="title"/>
          </p:nvPr>
        </p:nvSpPr>
        <p:spPr>
          <a:xfrm>
            <a:off x="457200" y="152400"/>
            <a:ext cx="8229600" cy="1020762"/>
          </a:xfrm>
        </p:spPr>
        <p:txBody>
          <a:bodyPr>
            <a:noAutofit/>
          </a:bodyPr>
          <a:lstStyle/>
          <a:p>
            <a:pPr rtl="1"/>
            <a:r>
              <a:rPr lang="fa-IR" sz="2400" b="1" dirty="0" smtClean="0">
                <a:cs typeface="B Titr" pitchFamily="2" charset="-78"/>
              </a:rPr>
              <a:t>دستورالعمل ارزیابی عملکرد و پایش میکروبی، شیمیایی و مکانیکی دستگاه هاي غیرسوز بی خطرساز پسماند (</a:t>
            </a:r>
            <a:r>
              <a:rPr lang="fa-IR" sz="2400" b="1" i="1" dirty="0" smtClean="0">
                <a:solidFill>
                  <a:srgbClr val="FF0000"/>
                </a:solidFill>
                <a:cs typeface="B Titr" pitchFamily="2" charset="-78"/>
              </a:rPr>
              <a:t>پایش شیمیایی:</a:t>
            </a:r>
            <a:r>
              <a:rPr lang="en-US" sz="2400" b="1" i="1" dirty="0" smtClean="0">
                <a:solidFill>
                  <a:srgbClr val="FF0000"/>
                </a:solidFill>
                <a:cs typeface="B Titr" pitchFamily="2" charset="-78"/>
              </a:rPr>
              <a:t>BD</a:t>
            </a:r>
            <a:r>
              <a:rPr lang="fa-IR" sz="2400" b="1" dirty="0" smtClean="0">
                <a:cs typeface="B Titr" pitchFamily="2" charset="-78"/>
              </a:rPr>
              <a:t>)</a:t>
            </a:r>
            <a:endParaRPr lang="en-US" sz="2400" dirty="0">
              <a:cs typeface="B Titr" pitchFamily="2" charset="-78"/>
            </a:endParaRPr>
          </a:p>
        </p:txBody>
      </p:sp>
      <p:pic>
        <p:nvPicPr>
          <p:cNvPr id="17411" name="Picture 3"/>
          <p:cNvPicPr>
            <a:picLocks noChangeAspect="1" noChangeArrowheads="1"/>
          </p:cNvPicPr>
          <p:nvPr/>
        </p:nvPicPr>
        <p:blipFill>
          <a:blip r:embed="rId3"/>
          <a:srcRect/>
          <a:stretch>
            <a:fillRect/>
          </a:stretch>
        </p:blipFill>
        <p:spPr bwMode="auto">
          <a:xfrm>
            <a:off x="152399" y="1219200"/>
            <a:ext cx="8754175" cy="4276725"/>
          </a:xfrm>
          <a:prstGeom prst="rect">
            <a:avLst/>
          </a:prstGeom>
          <a:noFill/>
          <a:ln w="9525">
            <a:solidFill>
              <a:srgbClr val="FF0000"/>
            </a:solidFill>
            <a:miter lim="800000"/>
            <a:headEnd/>
            <a:tailEnd/>
          </a:ln>
          <a:effectLst/>
        </p:spPr>
      </p:pic>
      <p:pic>
        <p:nvPicPr>
          <p:cNvPr id="17413" name="Picture 5" descr="D:\workshop\pasmand\Breaktime\Test_Results_Web.jpg"/>
          <p:cNvPicPr>
            <a:picLocks noChangeAspect="1" noChangeArrowheads="1"/>
          </p:cNvPicPr>
          <p:nvPr/>
        </p:nvPicPr>
        <p:blipFill>
          <a:blip r:embed="rId4"/>
          <a:srcRect/>
          <a:stretch>
            <a:fillRect/>
          </a:stretch>
        </p:blipFill>
        <p:spPr bwMode="auto">
          <a:xfrm>
            <a:off x="739254" y="1775051"/>
            <a:ext cx="7706138" cy="31650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ppt_x"/>
                                          </p:val>
                                        </p:tav>
                                        <p:tav tm="100000">
                                          <p:val>
                                            <p:strVal val="#ppt_x"/>
                                          </p:val>
                                        </p:tav>
                                      </p:tavLst>
                                    </p:anim>
                                    <p:anim calcmode="lin" valueType="num">
                                      <p:cBhvr additive="base">
                                        <p:cTn id="13"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rtl="1"/>
            <a:r>
              <a:rPr lang="fa-IR" sz="2400" b="1" dirty="0" smtClean="0">
                <a:cs typeface="B Titr" pitchFamily="2" charset="-78"/>
              </a:rPr>
              <a:t>دستورالعمل ارزیابی عملکرد و پایش میکروبی، شیمیایی و مکانیکی دستگاه هاي غیرسوز بی خطرساز پسماند (</a:t>
            </a:r>
            <a:r>
              <a:rPr lang="fa-IR" sz="1800" b="1" i="1" dirty="0" smtClean="0">
                <a:solidFill>
                  <a:srgbClr val="FF0000"/>
                </a:solidFill>
                <a:cs typeface="B Titr" pitchFamily="2" charset="-78"/>
              </a:rPr>
              <a:t>پایش شیمیایی- </a:t>
            </a:r>
            <a:r>
              <a:rPr lang="fa-IR" sz="1800" b="1" dirty="0" smtClean="0">
                <a:solidFill>
                  <a:srgbClr val="FF0000"/>
                </a:solidFill>
                <a:cs typeface="B Titr" pitchFamily="2" charset="-78"/>
              </a:rPr>
              <a:t>اندیکاتور پایش نفوذ بخار</a:t>
            </a:r>
            <a:r>
              <a:rPr lang="fa-IR" sz="2400" b="1" dirty="0" smtClean="0">
                <a:cs typeface="B Titr" pitchFamily="2" charset="-78"/>
              </a:rPr>
              <a:t>)</a:t>
            </a:r>
            <a:endParaRPr lang="en-US" sz="2400" dirty="0">
              <a:cs typeface="B Titr" pitchFamily="2" charset="-78"/>
            </a:endParaRPr>
          </a:p>
        </p:txBody>
      </p:sp>
      <p:pic>
        <p:nvPicPr>
          <p:cNvPr id="18434" name="Picture 2"/>
          <p:cNvPicPr>
            <a:picLocks noGrp="1" noChangeAspect="1" noChangeArrowheads="1"/>
          </p:cNvPicPr>
          <p:nvPr>
            <p:ph idx="1"/>
          </p:nvPr>
        </p:nvPicPr>
        <p:blipFill>
          <a:blip r:embed="rId2"/>
          <a:srcRect/>
          <a:stretch>
            <a:fillRect/>
          </a:stretch>
        </p:blipFill>
        <p:spPr bwMode="auto">
          <a:xfrm>
            <a:off x="228600" y="1447800"/>
            <a:ext cx="8432449" cy="4495800"/>
          </a:xfrm>
          <a:prstGeom prst="rect">
            <a:avLst/>
          </a:prstGeom>
          <a:noFill/>
          <a:ln w="9525">
            <a:solidFill>
              <a:srgbClr val="FF0000"/>
            </a:solid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152401" y="1371600"/>
            <a:ext cx="8686800" cy="4800600"/>
          </a:xfrm>
          <a:prstGeom prst="rect">
            <a:avLst/>
          </a:prstGeom>
          <a:noFill/>
          <a:ln w="9525">
            <a:solidFill>
              <a:srgbClr val="FF0000"/>
            </a:solidFill>
            <a:miter lim="800000"/>
            <a:headEnd/>
            <a:tailEnd/>
          </a:ln>
          <a:effectLst/>
        </p:spPr>
      </p:pic>
      <p:pic>
        <p:nvPicPr>
          <p:cNvPr id="18437" name="Picture 5" descr="http://medovationproducts.com/wp-content/uploads/2013/08/MD46.jpg">
            <a:hlinkClick r:id="rId4"/>
          </p:cNvPr>
          <p:cNvPicPr>
            <a:picLocks noChangeAspect="1" noChangeArrowheads="1"/>
          </p:cNvPicPr>
          <p:nvPr/>
        </p:nvPicPr>
        <p:blipFill>
          <a:blip r:embed="rId5"/>
          <a:srcRect/>
          <a:stretch>
            <a:fillRect/>
          </a:stretch>
        </p:blipFill>
        <p:spPr bwMode="auto">
          <a:xfrm>
            <a:off x="457200" y="1447800"/>
            <a:ext cx="78740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linds(horizontal)">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rtl="1"/>
            <a:r>
              <a:rPr lang="fa-IR" sz="2400" b="1" dirty="0" smtClean="0">
                <a:cs typeface="B Titr" pitchFamily="2" charset="-78"/>
              </a:rPr>
              <a:t>دستورالعمل ارزیابی عملکرد و پایش میکروبی، شیمیایی و مکانیکی دستگاه هاي غیرسوز بی خطرساز پسماند (</a:t>
            </a:r>
            <a:r>
              <a:rPr lang="fa-IR" sz="1800" b="1" i="1" dirty="0" smtClean="0">
                <a:solidFill>
                  <a:srgbClr val="FF0000"/>
                </a:solidFill>
                <a:cs typeface="B Titr" pitchFamily="2" charset="-78"/>
              </a:rPr>
              <a:t>پایش بیولوژیکی</a:t>
            </a:r>
            <a:r>
              <a:rPr lang="fa-IR" sz="2400" b="1" dirty="0" smtClean="0">
                <a:cs typeface="B Titr" pitchFamily="2" charset="-78"/>
              </a:rPr>
              <a:t>)</a:t>
            </a:r>
            <a:endParaRPr lang="en-US" sz="2400" dirty="0">
              <a:cs typeface="B Titr" pitchFamily="2" charset="-78"/>
            </a:endParaRPr>
          </a:p>
        </p:txBody>
      </p:sp>
      <p:pic>
        <p:nvPicPr>
          <p:cNvPr id="19457" name="Picture 1"/>
          <p:cNvPicPr>
            <a:picLocks noChangeAspect="1" noChangeArrowheads="1"/>
          </p:cNvPicPr>
          <p:nvPr/>
        </p:nvPicPr>
        <p:blipFill>
          <a:blip r:embed="rId2"/>
          <a:srcRect/>
          <a:stretch>
            <a:fillRect/>
          </a:stretch>
        </p:blipFill>
        <p:spPr bwMode="auto">
          <a:xfrm>
            <a:off x="457200" y="1600200"/>
            <a:ext cx="8382000" cy="4133850"/>
          </a:xfrm>
          <a:prstGeom prst="rect">
            <a:avLst/>
          </a:prstGeom>
          <a:noFill/>
          <a:ln w="9525">
            <a:solidFill>
              <a:srgbClr val="FF0000"/>
            </a:solidFill>
            <a:miter lim="800000"/>
            <a:headEnd/>
            <a:tailEnd/>
          </a:ln>
          <a:effectLst/>
        </p:spPr>
      </p:pic>
      <p:pic>
        <p:nvPicPr>
          <p:cNvPr id="19458" name="Picture 2" descr="D:\workshop\pasmand\Breaktime\EZS6.gif"/>
          <p:cNvPicPr>
            <a:picLocks noChangeAspect="1" noChangeArrowheads="1"/>
          </p:cNvPicPr>
          <p:nvPr/>
        </p:nvPicPr>
        <p:blipFill>
          <a:blip r:embed="rId3"/>
          <a:srcRect/>
          <a:stretch>
            <a:fillRect/>
          </a:stretch>
        </p:blipFill>
        <p:spPr bwMode="auto">
          <a:xfrm>
            <a:off x="2438400" y="1676400"/>
            <a:ext cx="43815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63562"/>
          </a:xfrm>
        </p:spPr>
        <p:txBody>
          <a:bodyPr>
            <a:normAutofit/>
          </a:bodyPr>
          <a:lstStyle/>
          <a:p>
            <a:pPr rtl="1"/>
            <a:r>
              <a:rPr lang="fa-IR" sz="2000" dirty="0" smtClean="0">
                <a:cs typeface="B Titr" pitchFamily="2" charset="-78"/>
              </a:rPr>
              <a:t>مزايا و معايب روشهاي بي خطرسازي پسماند پزشكي ويژه</a:t>
            </a:r>
            <a:endParaRPr lang="en-US" sz="2000" dirty="0">
              <a:cs typeface="B Titr" pitchFamily="2" charset="-78"/>
            </a:endParaRPr>
          </a:p>
        </p:txBody>
      </p:sp>
      <p:pic>
        <p:nvPicPr>
          <p:cNvPr id="15363" name="Picture 3"/>
          <p:cNvPicPr>
            <a:picLocks noGrp="1" noChangeAspect="1" noChangeArrowheads="1"/>
          </p:cNvPicPr>
          <p:nvPr>
            <p:ph idx="1"/>
          </p:nvPr>
        </p:nvPicPr>
        <p:blipFill>
          <a:blip r:embed="rId2"/>
          <a:srcRect/>
          <a:stretch>
            <a:fillRect/>
          </a:stretch>
        </p:blipFill>
        <p:spPr bwMode="auto">
          <a:xfrm>
            <a:off x="2463239" y="609600"/>
            <a:ext cx="4695359"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1" dirty="0" smtClean="0">
                <a:cs typeface="B Titr" pitchFamily="2" charset="-78"/>
              </a:rPr>
              <a:t>بي خطرسازي و دفع پسماند پزشكي ويژه</a:t>
            </a:r>
            <a:br>
              <a:rPr lang="fa-IR" sz="4000" b="1" dirty="0" smtClean="0">
                <a:cs typeface="B Titr" pitchFamily="2" charset="-78"/>
              </a:rPr>
            </a:br>
            <a:r>
              <a:rPr lang="fa-IR" b="1" dirty="0" smtClean="0">
                <a:cs typeface="B Titr" pitchFamily="2" charset="-78"/>
              </a:rPr>
              <a:t>(مقدمه)</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cs typeface="B Titr" pitchFamily="2" charset="-78"/>
              </a:rPr>
              <a:t>ماده 62 : الزام تولید کنندگان پسماند به کاربرد روش هاي بي خطرسازي، تصفيه و امحا  </a:t>
            </a:r>
            <a:r>
              <a:rPr lang="fa-IR" dirty="0" smtClean="0">
                <a:solidFill>
                  <a:srgbClr val="FF0000"/>
                </a:solidFill>
                <a:cs typeface="B Titr" pitchFamily="2" charset="-78"/>
              </a:rPr>
              <a:t>مورد تاييد </a:t>
            </a:r>
            <a:r>
              <a:rPr lang="fa-IR" dirty="0" smtClean="0">
                <a:cs typeface="B Titr" pitchFamily="2" charset="-78"/>
              </a:rPr>
              <a:t>وزارت بهداشت.</a:t>
            </a:r>
          </a:p>
          <a:p>
            <a:pPr algn="r" rtl="1"/>
            <a:r>
              <a:rPr lang="fa-IR" dirty="0" smtClean="0">
                <a:cs typeface="B Titr" pitchFamily="2" charset="-78"/>
              </a:rPr>
              <a:t> ماده 63 : لزوم  اخذ تاییدیه سازمان محیط زیست در خصوص </a:t>
            </a:r>
            <a:r>
              <a:rPr lang="fa-IR" dirty="0" smtClean="0">
                <a:solidFill>
                  <a:srgbClr val="FF0000"/>
                </a:solidFill>
                <a:cs typeface="B Titr" pitchFamily="2" charset="-78"/>
              </a:rPr>
              <a:t>سيستم هاي متمركز </a:t>
            </a:r>
            <a:r>
              <a:rPr lang="fa-IR" dirty="0" smtClean="0">
                <a:cs typeface="B Titr" pitchFamily="2" charset="-78"/>
              </a:rPr>
              <a:t>از نظر فني و خروجي آلايند ه ها.</a:t>
            </a:r>
          </a:p>
          <a:p>
            <a:pPr algn="r" rtl="1"/>
            <a:r>
              <a:rPr lang="fa-IR" dirty="0" smtClean="0">
                <a:cs typeface="B Titr" pitchFamily="2" charset="-78"/>
              </a:rPr>
              <a:t>ماده 64 : الزام به بي خطرسازي پسماندهاي عفوني و تيز برنده توسط مراكز عمده توليدكننده پسماند پزشكي ويژه (مانند بيمارستان ها) </a:t>
            </a:r>
            <a:r>
              <a:rPr lang="fa-IR" dirty="0" smtClean="0">
                <a:solidFill>
                  <a:srgbClr val="FF0000"/>
                </a:solidFill>
                <a:cs typeface="B Titr" pitchFamily="2" charset="-78"/>
              </a:rPr>
              <a:t>در محل توليد </a:t>
            </a:r>
            <a:r>
              <a:rPr lang="fa-IR" dirty="0" smtClean="0">
                <a:cs typeface="B Titr" pitchFamily="2" charset="-78"/>
              </a:rPr>
              <a:t>انجام شود.امکان استفاده از سایت های بی خطرسازی </a:t>
            </a:r>
            <a:r>
              <a:rPr lang="fa-IR" dirty="0" smtClean="0">
                <a:solidFill>
                  <a:srgbClr val="FF0000"/>
                </a:solidFill>
                <a:cs typeface="B Titr" pitchFamily="2" charset="-78"/>
              </a:rPr>
              <a:t>متمرکز</a:t>
            </a:r>
            <a:r>
              <a:rPr lang="fa-IR" dirty="0" smtClean="0">
                <a:cs typeface="B Titr" pitchFamily="2" charset="-78"/>
              </a:rPr>
              <a:t> برای تولید کنندگان کوچک.</a:t>
            </a:r>
            <a:endParaRPr lang="en-US"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381001"/>
          <a:ext cx="9144000" cy="6248399"/>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gridCol w="1143000"/>
              </a:tblGrid>
              <a:tr h="543381">
                <a:tc rowSpan="2" gridSpan="3">
                  <a:txBody>
                    <a:bodyPr/>
                    <a:lstStyle/>
                    <a:p>
                      <a:pPr algn="ctr" rtl="1">
                        <a:lnSpc>
                          <a:spcPct val="115000"/>
                        </a:lnSpc>
                        <a:spcAft>
                          <a:spcPts val="1000"/>
                        </a:spcAft>
                      </a:pPr>
                      <a:r>
                        <a:rPr kumimoji="0" lang="ar-SA" sz="1200" b="1" kern="1200" baseline="0" dirty="0">
                          <a:solidFill>
                            <a:schemeClr val="tx1"/>
                          </a:solidFill>
                          <a:latin typeface="+mn-lt"/>
                          <a:ea typeface="+mn-ea"/>
                          <a:cs typeface="B Nazanin" pitchFamily="2" charset="-78"/>
                        </a:rPr>
                        <a:t>پایشدوره اي توسط شرکت سازنده یا </a:t>
                      </a:r>
                      <a:r>
                        <a:rPr kumimoji="0" lang="ar-SA" sz="1200" b="1" kern="1200" baseline="0" dirty="0" smtClean="0">
                          <a:solidFill>
                            <a:schemeClr val="tx1"/>
                          </a:solidFill>
                          <a:latin typeface="+mn-lt"/>
                          <a:ea typeface="+mn-ea"/>
                          <a:cs typeface="B Nazanin" pitchFamily="2" charset="-78"/>
                        </a:rPr>
                        <a:t>واردکننده</a:t>
                      </a:r>
                      <a:endParaRPr kumimoji="0" lang="en-US" sz="1200" b="1" kern="1200" baseline="0" dirty="0">
                        <a:solidFill>
                          <a:schemeClr val="tx1"/>
                        </a:solidFill>
                        <a:latin typeface="+mn-lt"/>
                        <a:ea typeface="+mn-ea"/>
                        <a:cs typeface="B Nazanin" pitchFamily="2" charset="-78"/>
                      </a:endParaRPr>
                    </a:p>
                  </a:txBody>
                  <a:tcPr marL="114300" marR="114300" marT="0" marB="0" anchor="ctr"/>
                </a:tc>
                <a:tc rowSpan="2" hMerge="1">
                  <a:txBody>
                    <a:bodyPr/>
                    <a:lstStyle/>
                    <a:p>
                      <a:pPr algn="ctr" rtl="1">
                        <a:lnSpc>
                          <a:spcPct val="115000"/>
                        </a:lnSpc>
                        <a:spcAft>
                          <a:spcPts val="1000"/>
                        </a:spcAft>
                      </a:pPr>
                      <a:endParaRPr lang="en-US" sz="1100">
                        <a:latin typeface="Calibri"/>
                        <a:ea typeface="Calibri"/>
                        <a:cs typeface="Arial"/>
                      </a:endParaRPr>
                    </a:p>
                  </a:txBody>
                  <a:tcPr marL="114300" marR="114300" marT="0" marB="0"/>
                </a:tc>
                <a:tc rowSpan="2" hMerge="1">
                  <a:txBody>
                    <a:bodyPr/>
                    <a:lstStyle/>
                    <a:p>
                      <a:pPr algn="ctr" rtl="1">
                        <a:lnSpc>
                          <a:spcPct val="115000"/>
                        </a:lnSpc>
                        <a:spcAft>
                          <a:spcPts val="1000"/>
                        </a:spcAft>
                      </a:pPr>
                      <a:endParaRPr lang="en-US" sz="1100" dirty="0">
                        <a:latin typeface="Calibri"/>
                        <a:ea typeface="Calibri"/>
                        <a:cs typeface="Arial"/>
                      </a:endParaRPr>
                    </a:p>
                  </a:txBody>
                  <a:tcPr marL="114300" marR="114300" marT="0" marB="0"/>
                </a:tc>
                <a:tc gridSpan="4">
                  <a:txBody>
                    <a:bodyPr/>
                    <a:lstStyle/>
                    <a:p>
                      <a:pPr algn="ctr"/>
                      <a:r>
                        <a:rPr kumimoji="0" lang="ar-SA" sz="1800" b="1" kern="1200" dirty="0" smtClean="0">
                          <a:solidFill>
                            <a:schemeClr val="lt1"/>
                          </a:solidFill>
                          <a:latin typeface="+mn-lt"/>
                          <a:ea typeface="+mn-ea"/>
                          <a:cs typeface="B Homa" pitchFamily="2" charset="-78"/>
                        </a:rPr>
                        <a:t>پايش توسط كاربر</a:t>
                      </a:r>
                      <a:endParaRPr lang="en-US" dirty="0">
                        <a:cs typeface="B Homa" pitchFamily="2" charset="-78"/>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rowSpan="3">
                  <a:txBody>
                    <a:bodyPr/>
                    <a:lstStyle/>
                    <a:p>
                      <a:pPr algn="ctr"/>
                      <a:r>
                        <a:rPr lang="fa-IR" sz="2000" dirty="0" smtClean="0">
                          <a:cs typeface="B Homa" pitchFamily="2" charset="-78"/>
                        </a:rPr>
                        <a:t>سيستم</a:t>
                      </a:r>
                      <a:endParaRPr lang="en-US" sz="2000" dirty="0">
                        <a:cs typeface="B Homa" pitchFamily="2" charset="-78"/>
                      </a:endParaRPr>
                    </a:p>
                  </a:txBody>
                  <a:tcPr anchor="ctr"/>
                </a:tc>
              </a:tr>
              <a:tr h="448837">
                <a:tc gridSpan="3" vMerge="1">
                  <a:txBody>
                    <a:bodyPr/>
                    <a:lstStyle/>
                    <a:p>
                      <a:pPr algn="ctr" rtl="1">
                        <a:lnSpc>
                          <a:spcPct val="115000"/>
                        </a:lnSpc>
                        <a:spcAft>
                          <a:spcPts val="1000"/>
                        </a:spcAft>
                      </a:pPr>
                      <a:endParaRPr lang="en-US" sz="1100">
                        <a:latin typeface="Calibri"/>
                        <a:ea typeface="Calibri"/>
                        <a:cs typeface="Arial"/>
                      </a:endParaRPr>
                    </a:p>
                  </a:txBody>
                  <a:tcPr marL="114300" marR="114300" marT="0" marB="0"/>
                </a:tc>
                <a:tc hMerge="1" vMerge="1">
                  <a:txBody>
                    <a:bodyPr/>
                    <a:lstStyle/>
                    <a:p>
                      <a:pPr algn="ctr" rtl="1">
                        <a:lnSpc>
                          <a:spcPct val="115000"/>
                        </a:lnSpc>
                        <a:spcAft>
                          <a:spcPts val="1000"/>
                        </a:spcAft>
                      </a:pPr>
                      <a:endParaRPr lang="en-US" sz="1100">
                        <a:latin typeface="Calibri"/>
                        <a:ea typeface="Calibri"/>
                        <a:cs typeface="Arial"/>
                      </a:endParaRPr>
                    </a:p>
                  </a:txBody>
                  <a:tcPr marL="114300" marR="114300" marT="0" marB="0"/>
                </a:tc>
                <a:tc hMerge="1" vMerge="1">
                  <a:txBody>
                    <a:bodyPr/>
                    <a:lstStyle/>
                    <a:p>
                      <a:pPr algn="ctr" rtl="1">
                        <a:lnSpc>
                          <a:spcPct val="115000"/>
                        </a:lnSpc>
                        <a:spcAft>
                          <a:spcPts val="1000"/>
                        </a:spcAft>
                      </a:pPr>
                      <a:endParaRPr lang="en-US" sz="1100" dirty="0">
                        <a:latin typeface="Calibri"/>
                        <a:ea typeface="Calibri"/>
                        <a:cs typeface="Arial"/>
                      </a:endParaRPr>
                    </a:p>
                  </a:txBody>
                  <a:tcPr marL="114300" marR="114300" marT="0" marB="0"/>
                </a:tc>
                <a:tc gridSpan="2">
                  <a:txBody>
                    <a:bodyPr/>
                    <a:lstStyle/>
                    <a:p>
                      <a:pPr algn="ctr">
                        <a:lnSpc>
                          <a:spcPct val="115000"/>
                        </a:lnSpc>
                        <a:spcAft>
                          <a:spcPts val="0"/>
                        </a:spcAft>
                      </a:pPr>
                      <a:r>
                        <a:rPr kumimoji="0" lang="ar-SA" sz="1200" b="1" kern="1200" baseline="0" dirty="0">
                          <a:solidFill>
                            <a:schemeClr val="tx1"/>
                          </a:solidFill>
                          <a:latin typeface="+mn-lt"/>
                          <a:ea typeface="+mn-ea"/>
                          <a:cs typeface="B Nazanin" pitchFamily="2" charset="-78"/>
                        </a:rPr>
                        <a:t>اعتبار </a:t>
                      </a:r>
                      <a:r>
                        <a:rPr kumimoji="0" lang="ar-SA" sz="1200" b="1" kern="1200" baseline="0" dirty="0" smtClean="0">
                          <a:solidFill>
                            <a:schemeClr val="tx1"/>
                          </a:solidFill>
                          <a:latin typeface="+mn-lt"/>
                          <a:ea typeface="+mn-ea"/>
                          <a:cs typeface="B Nazanin" pitchFamily="2" charset="-78"/>
                        </a:rPr>
                        <a:t>بخشي</a:t>
                      </a:r>
                      <a:endParaRPr kumimoji="0" lang="en-US" sz="1200" b="1" kern="1200" baseline="0" dirty="0">
                        <a:solidFill>
                          <a:schemeClr val="tx1"/>
                        </a:solidFill>
                        <a:latin typeface="+mn-lt"/>
                        <a:ea typeface="+mn-ea"/>
                        <a:cs typeface="B Nazanin" pitchFamily="2" charset="-78"/>
                      </a:endParaRPr>
                    </a:p>
                  </a:txBody>
                  <a:tcPr marL="68580" marR="68580" marT="0" marB="0" anchor="ctr"/>
                </a:tc>
                <a:tc hMerge="1">
                  <a:txBody>
                    <a:bodyPr/>
                    <a:lstStyle/>
                    <a:p>
                      <a:pPr algn="ctr" rtl="1">
                        <a:lnSpc>
                          <a:spcPct val="115000"/>
                        </a:lnSpc>
                        <a:spcAft>
                          <a:spcPts val="0"/>
                        </a:spcAft>
                      </a:pPr>
                      <a:endParaRPr lang="en-US" sz="1100" dirty="0">
                        <a:latin typeface="Calibri"/>
                        <a:ea typeface="Calibri"/>
                        <a:cs typeface="Arial"/>
                      </a:endParaRPr>
                    </a:p>
                  </a:txBody>
                  <a:tcPr marL="68580" marR="68580" marT="0" marB="0" anchor="ctr"/>
                </a:tc>
                <a:tc gridSpan="2">
                  <a:txBody>
                    <a:bodyPr/>
                    <a:lstStyle/>
                    <a:p>
                      <a:pPr algn="ctr" rtl="1">
                        <a:lnSpc>
                          <a:spcPct val="115000"/>
                        </a:lnSpc>
                        <a:spcAft>
                          <a:spcPts val="0"/>
                        </a:spcAft>
                      </a:pPr>
                      <a:r>
                        <a:rPr kumimoji="0" lang="ar-SA" sz="1200" b="1" kern="1200" baseline="0" dirty="0" smtClean="0">
                          <a:solidFill>
                            <a:schemeClr val="tx1"/>
                          </a:solidFill>
                          <a:latin typeface="+mn-lt"/>
                          <a:ea typeface="+mn-ea"/>
                          <a:cs typeface="B Nazanin" pitchFamily="2" charset="-78"/>
                        </a:rPr>
                        <a:t>پایش </a:t>
                      </a:r>
                      <a:r>
                        <a:rPr kumimoji="0" lang="ar-SA" sz="1200" b="1" kern="1200" baseline="0" dirty="0">
                          <a:solidFill>
                            <a:schemeClr val="tx1"/>
                          </a:solidFill>
                          <a:latin typeface="+mn-lt"/>
                          <a:ea typeface="+mn-ea"/>
                          <a:cs typeface="B Nazanin" pitchFamily="2" charset="-78"/>
                        </a:rPr>
                        <a:t>مستمر (هر بار</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استفاده از دستگاه)</a:t>
                      </a:r>
                      <a:endParaRPr kumimoji="0" lang="en-US" sz="1200" b="1" kern="1200" baseline="0" dirty="0">
                        <a:solidFill>
                          <a:schemeClr val="tx1"/>
                        </a:solidFill>
                        <a:latin typeface="+mn-lt"/>
                        <a:ea typeface="+mn-ea"/>
                        <a:cs typeface="B Nazanin" pitchFamily="2" charset="-78"/>
                      </a:endParaRPr>
                    </a:p>
                  </a:txBody>
                  <a:tcPr marL="68580" marR="68580" marT="0" marB="0" anchor="ctr"/>
                </a:tc>
                <a:tc hMerge="1">
                  <a:txBody>
                    <a:bodyPr/>
                    <a:lstStyle/>
                    <a:p>
                      <a:pPr algn="ctr" rtl="1">
                        <a:lnSpc>
                          <a:spcPct val="115000"/>
                        </a:lnSpc>
                        <a:spcAft>
                          <a:spcPts val="0"/>
                        </a:spcAft>
                      </a:pPr>
                      <a:endParaRPr lang="en-US" sz="1100" dirty="0">
                        <a:latin typeface="Calibri"/>
                        <a:ea typeface="Calibri"/>
                        <a:cs typeface="Arial"/>
                      </a:endParaRPr>
                    </a:p>
                  </a:txBody>
                  <a:tcPr marL="68580" marR="68580" marT="0" marB="0" anchor="ctr"/>
                </a:tc>
                <a:tc vMerge="1">
                  <a:txBody>
                    <a:bodyPr/>
                    <a:lstStyle/>
                    <a:p>
                      <a:endParaRPr lang="en-US" dirty="0"/>
                    </a:p>
                  </a:txBody>
                  <a:tcPr/>
                </a:tc>
              </a:tr>
              <a:tr h="543381">
                <a:tc>
                  <a:txBody>
                    <a:bodyPr/>
                    <a:lstStyle/>
                    <a:p>
                      <a:pPr algn="ctr">
                        <a:lnSpc>
                          <a:spcPct val="115000"/>
                        </a:lnSpc>
                        <a:spcAft>
                          <a:spcPts val="0"/>
                        </a:spcAft>
                      </a:pPr>
                      <a:r>
                        <a:rPr kumimoji="0" lang="ar-SA" sz="1200" b="1" kern="1200" baseline="0">
                          <a:solidFill>
                            <a:schemeClr val="tx1"/>
                          </a:solidFill>
                          <a:latin typeface="+mn-lt"/>
                          <a:ea typeface="+mn-ea"/>
                          <a:cs typeface="B Nazanin" pitchFamily="2" charset="-78"/>
                        </a:rPr>
                        <a:t>پايش بيولوژيك</a:t>
                      </a:r>
                      <a:endParaRPr kumimoji="0" lang="en-US" sz="1200" b="1" kern="1200" baseline="0">
                        <a:solidFill>
                          <a:schemeClr val="tx1"/>
                        </a:solidFill>
                        <a:latin typeface="+mn-lt"/>
                        <a:ea typeface="+mn-ea"/>
                        <a:cs typeface="B Nazanin" pitchFamily="2" charset="-78"/>
                      </a:endParaRPr>
                    </a:p>
                  </a:txBody>
                  <a:tcPr marL="68580" marR="68580" marT="0" marB="0" anchor="ctr"/>
                </a:tc>
                <a:tc>
                  <a:txBody>
                    <a:bodyPr/>
                    <a:lstStyle/>
                    <a:p>
                      <a:pPr algn="ctr">
                        <a:lnSpc>
                          <a:spcPct val="115000"/>
                        </a:lnSpc>
                        <a:spcAft>
                          <a:spcPts val="0"/>
                        </a:spcAft>
                      </a:pPr>
                      <a:r>
                        <a:rPr kumimoji="0" lang="ar-SA" sz="1200" b="1" kern="1200" baseline="0" dirty="0">
                          <a:solidFill>
                            <a:schemeClr val="tx1"/>
                          </a:solidFill>
                          <a:latin typeface="+mn-lt"/>
                          <a:ea typeface="+mn-ea"/>
                          <a:cs typeface="B Nazanin" pitchFamily="2" charset="-78"/>
                        </a:rPr>
                        <a:t>پايش شيميايي</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پايش مكانيكي</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a:lnSpc>
                          <a:spcPct val="115000"/>
                        </a:lnSpc>
                        <a:spcAft>
                          <a:spcPts val="0"/>
                        </a:spcAft>
                      </a:pPr>
                      <a:r>
                        <a:rPr kumimoji="0" lang="ar-SA" sz="1200" b="1" kern="1200" baseline="0" dirty="0">
                          <a:solidFill>
                            <a:schemeClr val="tx1"/>
                          </a:solidFill>
                          <a:latin typeface="+mn-lt"/>
                          <a:ea typeface="+mn-ea"/>
                          <a:cs typeface="B Nazanin" pitchFamily="2" charset="-78"/>
                        </a:rPr>
                        <a:t>پايش بيولوژيك</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a:lnSpc>
                          <a:spcPct val="115000"/>
                        </a:lnSpc>
                        <a:spcAft>
                          <a:spcPts val="0"/>
                        </a:spcAft>
                      </a:pPr>
                      <a:r>
                        <a:rPr kumimoji="0" lang="ar-SA" sz="1200" b="1" kern="1200" baseline="0" dirty="0">
                          <a:solidFill>
                            <a:schemeClr val="tx1"/>
                          </a:solidFill>
                          <a:latin typeface="+mn-lt"/>
                          <a:ea typeface="+mn-ea"/>
                          <a:cs typeface="B Nazanin" pitchFamily="2" charset="-78"/>
                        </a:rPr>
                        <a:t>پايش شيميايي</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a:lnSpc>
                          <a:spcPct val="115000"/>
                        </a:lnSpc>
                        <a:spcAft>
                          <a:spcPts val="0"/>
                        </a:spcAft>
                      </a:pPr>
                      <a:r>
                        <a:rPr kumimoji="0" lang="ar-SA" sz="1200" b="1" kern="1200" baseline="0">
                          <a:solidFill>
                            <a:schemeClr val="tx1"/>
                          </a:solidFill>
                          <a:latin typeface="+mn-lt"/>
                          <a:ea typeface="+mn-ea"/>
                          <a:cs typeface="B Nazanin" pitchFamily="2" charset="-78"/>
                        </a:rPr>
                        <a:t>پايش شيميايي</a:t>
                      </a:r>
                      <a:endParaRPr kumimoji="0" lang="en-US" sz="1200" b="1" kern="1200" baseline="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پايش مكانيكي</a:t>
                      </a:r>
                      <a:endParaRPr kumimoji="0" lang="en-US" sz="1200" b="1" kern="1200" baseline="0" dirty="0">
                        <a:solidFill>
                          <a:schemeClr val="tx1"/>
                        </a:solidFill>
                        <a:latin typeface="+mn-lt"/>
                        <a:ea typeface="+mn-ea"/>
                        <a:cs typeface="B Nazanin" pitchFamily="2" charset="-78"/>
                      </a:endParaRPr>
                    </a:p>
                  </a:txBody>
                  <a:tcPr marL="68580" marR="68580" marT="0" marB="0" anchor="ctr"/>
                </a:tc>
                <a:tc vMerge="1">
                  <a:txBody>
                    <a:bodyPr/>
                    <a:lstStyle/>
                    <a:p>
                      <a:endParaRPr lang="en-US" dirty="0"/>
                    </a:p>
                  </a:txBody>
                  <a:tcPr/>
                </a:tc>
              </a:tr>
              <a:tr h="3141866">
                <a:tc>
                  <a:txBody>
                    <a:bodyPr/>
                    <a:lstStyle/>
                    <a:p>
                      <a:pPr algn="ctr" rtl="1">
                        <a:lnSpc>
                          <a:spcPct val="115000"/>
                        </a:lnSpc>
                        <a:spcAft>
                          <a:spcPts val="0"/>
                        </a:spcAft>
                      </a:pPr>
                      <a:r>
                        <a:rPr kumimoji="0" lang="ar-SA" sz="1200" b="1" kern="1200" baseline="0">
                          <a:solidFill>
                            <a:schemeClr val="tx1"/>
                          </a:solidFill>
                          <a:latin typeface="+mn-lt"/>
                          <a:ea typeface="+mn-ea"/>
                          <a:cs typeface="B Nazanin" pitchFamily="2" charset="-78"/>
                        </a:rPr>
                        <a:t>ویال اندیکاتور بیولوژیک</a:t>
                      </a:r>
                      <a:endParaRPr kumimoji="0" lang="en-US" sz="1200" b="1" kern="1200" baseline="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a:solidFill>
                            <a:schemeClr val="tx1"/>
                          </a:solidFill>
                          <a:latin typeface="+mn-lt"/>
                          <a:ea typeface="+mn-ea"/>
                          <a:cs typeface="B Nazanin" pitchFamily="2" charset="-78"/>
                        </a:rPr>
                        <a:t>Geobacillus</a:t>
                      </a:r>
                    </a:p>
                    <a:p>
                      <a:pPr algn="ctr" rtl="1">
                        <a:lnSpc>
                          <a:spcPct val="115000"/>
                        </a:lnSpc>
                        <a:spcAft>
                          <a:spcPts val="0"/>
                        </a:spcAft>
                      </a:pPr>
                      <a:r>
                        <a:rPr kumimoji="0" lang="en-US" sz="1200" b="1" kern="1200" baseline="0">
                          <a:solidFill>
                            <a:schemeClr val="tx1"/>
                          </a:solidFill>
                          <a:latin typeface="+mn-lt"/>
                          <a:ea typeface="+mn-ea"/>
                          <a:cs typeface="B Nazanin" pitchFamily="2" charset="-78"/>
                        </a:rPr>
                        <a:t>stearothermophilus</a:t>
                      </a:r>
                    </a:p>
                    <a:p>
                      <a:pPr algn="ctr" rtl="1">
                        <a:lnSpc>
                          <a:spcPct val="115000"/>
                        </a:lnSpc>
                        <a:spcAft>
                          <a:spcPts val="0"/>
                        </a:spcAft>
                      </a:pPr>
                      <a:r>
                        <a:rPr kumimoji="0" lang="ar-SA" sz="1200" b="1" kern="1200" baseline="0">
                          <a:solidFill>
                            <a:schemeClr val="tx1"/>
                          </a:solidFill>
                          <a:latin typeface="+mn-lt"/>
                          <a:ea typeface="+mn-ea"/>
                          <a:cs typeface="B Nazanin" pitchFamily="2" charset="-78"/>
                        </a:rPr>
                        <a:t>(با رعایت برنامه استاندارد</a:t>
                      </a:r>
                      <a:endParaRPr kumimoji="0" lang="en-US" sz="1200" b="1" kern="1200" baseline="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a:solidFill>
                            <a:schemeClr val="tx1"/>
                          </a:solidFill>
                          <a:latin typeface="+mn-lt"/>
                          <a:ea typeface="+mn-ea"/>
                          <a:cs typeface="B Nazanin" pitchFamily="2" charset="-78"/>
                        </a:rPr>
                        <a:t>سترون سازي)</a:t>
                      </a:r>
                      <a:endParaRPr kumimoji="0" lang="en-US" sz="1200" b="1" kern="1200" baseline="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آزمون بوویدیک </a:t>
                      </a:r>
                      <a:r>
                        <a:rPr kumimoji="0" lang="en-US" sz="1200" b="1" kern="1200" baseline="0" dirty="0">
                          <a:solidFill>
                            <a:schemeClr val="tx1"/>
                          </a:solidFill>
                          <a:latin typeface="+mn-lt"/>
                          <a:ea typeface="+mn-ea"/>
                          <a:cs typeface="B Nazanin" pitchFamily="2" charset="-78"/>
                        </a:rPr>
                        <a:t>/ </a:t>
                      </a:r>
                      <a:r>
                        <a:rPr kumimoji="0" lang="ar-SA" sz="1200" b="1" kern="1200" baseline="0" dirty="0">
                          <a:solidFill>
                            <a:schemeClr val="tx1"/>
                          </a:solidFill>
                          <a:latin typeface="+mn-lt"/>
                          <a:ea typeface="+mn-ea"/>
                          <a:cs typeface="B Nazanin" pitchFamily="2" charset="-78"/>
                        </a:rPr>
                        <a:t>و</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اندیکاتور شیمیایی داخل</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بسته </a:t>
                      </a:r>
                      <a:r>
                        <a:rPr kumimoji="0" lang="ar-SA" sz="1200" b="1" kern="1200" baseline="0" dirty="0" smtClean="0">
                          <a:solidFill>
                            <a:schemeClr val="tx1"/>
                          </a:solidFill>
                          <a:latin typeface="+mn-lt"/>
                          <a:ea typeface="+mn-ea"/>
                          <a:cs typeface="B Nazanin" pitchFamily="2" charset="-78"/>
                        </a:rPr>
                        <a:t>بندي </a:t>
                      </a:r>
                      <a:r>
                        <a:rPr kumimoji="0" lang="en-US" sz="1200" b="1" kern="1200" baseline="0" dirty="0" smtClean="0">
                          <a:solidFill>
                            <a:schemeClr val="tx1"/>
                          </a:solidFill>
                          <a:latin typeface="+mn-lt"/>
                          <a:ea typeface="+mn-ea"/>
                          <a:cs typeface="B Nazanin" pitchFamily="2" charset="-78"/>
                        </a:rPr>
                        <a:t>/ (TST)</a:t>
                      </a:r>
                    </a:p>
                    <a:p>
                      <a:pPr algn="ctr" rtl="1">
                        <a:lnSpc>
                          <a:spcPct val="115000"/>
                        </a:lnSpc>
                        <a:spcAft>
                          <a:spcPts val="0"/>
                        </a:spcAft>
                      </a:pPr>
                      <a:r>
                        <a:rPr kumimoji="0" lang="ar-SA" sz="1200" b="1" kern="1200" baseline="0" dirty="0" smtClean="0">
                          <a:solidFill>
                            <a:schemeClr val="tx1"/>
                          </a:solidFill>
                          <a:latin typeface="+mn-lt"/>
                          <a:ea typeface="+mn-ea"/>
                          <a:cs typeface="B Nazanin" pitchFamily="2" charset="-78"/>
                        </a:rPr>
                        <a:t>واندیکاتور شیمیایی</a:t>
                      </a:r>
                      <a:endParaRPr kumimoji="0" lang="en-US" sz="1200" b="1" kern="1200" baseline="0" dirty="0" smtClean="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smtClean="0">
                          <a:solidFill>
                            <a:schemeClr val="tx1"/>
                          </a:solidFill>
                          <a:latin typeface="+mn-lt"/>
                          <a:ea typeface="+mn-ea"/>
                          <a:cs typeface="B Nazanin" pitchFamily="2" charset="-78"/>
                        </a:rPr>
                        <a:t>پایش </a:t>
                      </a:r>
                      <a:r>
                        <a:rPr kumimoji="0" lang="ar-SA" sz="1200" b="1" kern="1200" baseline="0" dirty="0">
                          <a:solidFill>
                            <a:schemeClr val="tx1"/>
                          </a:solidFill>
                          <a:latin typeface="+mn-lt"/>
                          <a:ea typeface="+mn-ea"/>
                          <a:cs typeface="B Nazanin" pitchFamily="2" charset="-78"/>
                        </a:rPr>
                        <a:t>نفوذ بخار</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dirty="0">
                          <a:solidFill>
                            <a:schemeClr val="tx1"/>
                          </a:solidFill>
                          <a:latin typeface="+mn-lt"/>
                          <a:ea typeface="+mn-ea"/>
                          <a:cs typeface="B Nazanin" pitchFamily="2" charset="-78"/>
                        </a:rPr>
                        <a:t>(</a:t>
                      </a:r>
                      <a:r>
                        <a:rPr kumimoji="0" lang="en-US" sz="1200" b="1" kern="1200" baseline="0" dirty="0" smtClean="0">
                          <a:solidFill>
                            <a:schemeClr val="tx1"/>
                          </a:solidFill>
                          <a:latin typeface="+mn-lt"/>
                          <a:ea typeface="+mn-ea"/>
                          <a:cs typeface="B Nazanin" pitchFamily="2" charset="-78"/>
                        </a:rPr>
                        <a:t>BMS)</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(با رعايت</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برنامه استاندارد سترون</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سازي)</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ثبت شاخص</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هاي فیزیکی</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نشان داده</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شده توسط</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درجه ها و</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ثبات ها</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ویال اندیکاتور بیولوژیک</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dirty="0" err="1">
                          <a:solidFill>
                            <a:schemeClr val="tx1"/>
                          </a:solidFill>
                          <a:latin typeface="+mn-lt"/>
                          <a:ea typeface="+mn-ea"/>
                          <a:cs typeface="B Nazanin" pitchFamily="2" charset="-78"/>
                        </a:rPr>
                        <a:t>Geobacillus</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dirty="0" err="1">
                          <a:solidFill>
                            <a:schemeClr val="tx1"/>
                          </a:solidFill>
                          <a:latin typeface="+mn-lt"/>
                          <a:ea typeface="+mn-ea"/>
                          <a:cs typeface="B Nazanin" pitchFamily="2" charset="-78"/>
                        </a:rPr>
                        <a:t>stearothermophilus</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(به طور هفتگی)</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آزمون</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بوویدیک</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(به طور</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روزانه بعد از</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شروع کار</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دستگاه)</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اندیکاتورهاي</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شیمیایی پایش</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نفوذ بخار</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dirty="0">
                          <a:solidFill>
                            <a:schemeClr val="tx1"/>
                          </a:solidFill>
                          <a:latin typeface="+mn-lt"/>
                          <a:ea typeface="+mn-ea"/>
                          <a:cs typeface="B Nazanin" pitchFamily="2" charset="-78"/>
                        </a:rPr>
                        <a:t>(BMS)</a:t>
                      </a:r>
                      <a:r>
                        <a:rPr kumimoji="0" lang="ar-SA" sz="1200" b="1" kern="1200" baseline="0" dirty="0">
                          <a:solidFill>
                            <a:schemeClr val="tx1"/>
                          </a:solidFill>
                          <a:latin typeface="+mn-lt"/>
                          <a:ea typeface="+mn-ea"/>
                          <a:cs typeface="B Nazanin" pitchFamily="2" charset="-78"/>
                        </a:rPr>
                        <a:t>و</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داخل بسته بندي</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dirty="0">
                          <a:solidFill>
                            <a:schemeClr val="tx1"/>
                          </a:solidFill>
                          <a:latin typeface="+mn-lt"/>
                          <a:ea typeface="+mn-ea"/>
                          <a:cs typeface="B Nazanin" pitchFamily="2" charset="-78"/>
                        </a:rPr>
                        <a:t>(TST)</a:t>
                      </a: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ثبت شاخص</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هاي فیزیکی</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نشان داده</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شده توسط</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درجه ها و</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ثبات ها</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سیستم بخار</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(حرارت</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مرطوب)</a:t>
                      </a:r>
                      <a:endParaRPr kumimoji="0" lang="en-US" sz="1600" b="1" kern="1200" baseline="0" dirty="0">
                        <a:solidFill>
                          <a:schemeClr val="tx1"/>
                        </a:solidFill>
                        <a:latin typeface="+mn-lt"/>
                        <a:ea typeface="+mn-ea"/>
                        <a:cs typeface="B Nazanin" pitchFamily="2" charset="-78"/>
                      </a:endParaRPr>
                    </a:p>
                  </a:txBody>
                  <a:tcPr marL="68580" marR="68580" marT="0" marB="0" anchor="ctr"/>
                </a:tc>
              </a:tr>
              <a:tr h="1570934">
                <a:tc>
                  <a:txBody>
                    <a:bodyPr/>
                    <a:lstStyle/>
                    <a:p>
                      <a:pPr algn="ctr" rtl="1">
                        <a:lnSpc>
                          <a:spcPct val="115000"/>
                        </a:lnSpc>
                        <a:spcAft>
                          <a:spcPts val="0"/>
                        </a:spcAft>
                      </a:pPr>
                      <a:r>
                        <a:rPr kumimoji="0" lang="ar-SA" sz="1200" b="1" kern="1200" baseline="0">
                          <a:solidFill>
                            <a:schemeClr val="tx1"/>
                          </a:solidFill>
                          <a:latin typeface="+mn-lt"/>
                          <a:ea typeface="+mn-ea"/>
                          <a:cs typeface="B Nazanin" pitchFamily="2" charset="-78"/>
                        </a:rPr>
                        <a:t>آمپول یا ویال اندیکاتور</a:t>
                      </a:r>
                      <a:endParaRPr kumimoji="0" lang="en-US" sz="1200" b="1" kern="1200" baseline="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a:solidFill>
                            <a:schemeClr val="tx1"/>
                          </a:solidFill>
                          <a:latin typeface="+mn-lt"/>
                          <a:ea typeface="+mn-ea"/>
                          <a:cs typeface="B Nazanin" pitchFamily="2" charset="-78"/>
                        </a:rPr>
                        <a:t>بیولوژیک</a:t>
                      </a:r>
                      <a:endParaRPr kumimoji="0" lang="en-US" sz="1200" b="1" kern="1200" baseline="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a:solidFill>
                            <a:schemeClr val="tx1"/>
                          </a:solidFill>
                          <a:latin typeface="+mn-lt"/>
                          <a:ea typeface="+mn-ea"/>
                          <a:cs typeface="B Nazanin" pitchFamily="2" charset="-78"/>
                        </a:rPr>
                        <a:t>Geobacillus</a:t>
                      </a:r>
                    </a:p>
                    <a:p>
                      <a:pPr algn="ctr" rtl="1">
                        <a:lnSpc>
                          <a:spcPct val="115000"/>
                        </a:lnSpc>
                        <a:spcAft>
                          <a:spcPts val="0"/>
                        </a:spcAft>
                      </a:pPr>
                      <a:r>
                        <a:rPr kumimoji="0" lang="en-US" sz="1200" b="1" kern="1200" baseline="0">
                          <a:solidFill>
                            <a:schemeClr val="tx1"/>
                          </a:solidFill>
                          <a:latin typeface="+mn-lt"/>
                          <a:ea typeface="+mn-ea"/>
                          <a:cs typeface="B Nazanin" pitchFamily="2" charset="-78"/>
                        </a:rPr>
                        <a:t>stearothermophilus</a:t>
                      </a:r>
                    </a:p>
                  </a:txBody>
                  <a:tcPr marL="68580" marR="68580" marT="0" marB="0" anchor="ctr"/>
                </a:tc>
                <a:tc>
                  <a:txBody>
                    <a:bodyPr/>
                    <a:lstStyle/>
                    <a:p>
                      <a:pPr algn="ctr" rtl="1">
                        <a:lnSpc>
                          <a:spcPct val="115000"/>
                        </a:lnSpc>
                        <a:spcAft>
                          <a:spcPts val="0"/>
                        </a:spcAft>
                      </a:pPr>
                      <a:r>
                        <a:rPr kumimoji="0" lang="ar-SA" sz="1200" b="1" kern="1200" baseline="0" dirty="0" smtClean="0">
                          <a:solidFill>
                            <a:schemeClr val="tx1"/>
                          </a:solidFill>
                          <a:latin typeface="+mn-lt"/>
                          <a:ea typeface="+mn-ea"/>
                          <a:cs typeface="B Nazanin" pitchFamily="2" charset="-78"/>
                        </a:rPr>
                        <a:t>-</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ثبت شاخص</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هاي فیزیکی</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نشان داده</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شده توسط</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درجه ها و</a:t>
                      </a:r>
                      <a:endParaRPr kumimoji="0" lang="en-US" sz="1200" b="1" kern="1200" baseline="0" dirty="0">
                        <a:solidFill>
                          <a:schemeClr val="tx1"/>
                        </a:solidFill>
                        <a:latin typeface="+mn-lt"/>
                        <a:ea typeface="+mn-ea"/>
                        <a:cs typeface="B Nazanin" pitchFamily="2" charset="-78"/>
                      </a:endParaRPr>
                    </a:p>
                    <a:p>
                      <a:pPr algn="ctr">
                        <a:lnSpc>
                          <a:spcPct val="115000"/>
                        </a:lnSpc>
                        <a:spcAft>
                          <a:spcPts val="0"/>
                        </a:spcAft>
                      </a:pPr>
                      <a:r>
                        <a:rPr kumimoji="0" lang="ar-SA" sz="1200" b="1" kern="1200" baseline="0" dirty="0">
                          <a:solidFill>
                            <a:schemeClr val="tx1"/>
                          </a:solidFill>
                          <a:latin typeface="+mn-lt"/>
                          <a:ea typeface="+mn-ea"/>
                          <a:cs typeface="B Nazanin" pitchFamily="2" charset="-78"/>
                        </a:rPr>
                        <a:t>ثبات ها</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آمپول یا ویال اندیکاتور</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بیولوژیک</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dirty="0" err="1">
                          <a:solidFill>
                            <a:schemeClr val="tx1"/>
                          </a:solidFill>
                          <a:latin typeface="+mn-lt"/>
                          <a:ea typeface="+mn-ea"/>
                          <a:cs typeface="B Nazanin" pitchFamily="2" charset="-78"/>
                        </a:rPr>
                        <a:t>Geobacillus</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en-US" sz="1200" b="1" kern="1200" baseline="0" dirty="0" err="1">
                          <a:solidFill>
                            <a:schemeClr val="tx1"/>
                          </a:solidFill>
                          <a:latin typeface="+mn-lt"/>
                          <a:ea typeface="+mn-ea"/>
                          <a:cs typeface="B Nazanin" pitchFamily="2" charset="-78"/>
                        </a:rPr>
                        <a:t>stearothermophilus</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(به طور روزانه)</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ثبت شاخص</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هاي فیزیکی</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نشان داده</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شده توسط</a:t>
                      </a:r>
                      <a:endParaRPr kumimoji="0" lang="en-US" sz="1200" b="1" kern="1200" baseline="0" dirty="0">
                        <a:solidFill>
                          <a:schemeClr val="tx1"/>
                        </a:solidFill>
                        <a:latin typeface="+mn-lt"/>
                        <a:ea typeface="+mn-ea"/>
                        <a:cs typeface="B Nazanin" pitchFamily="2" charset="-78"/>
                      </a:endParaRPr>
                    </a:p>
                    <a:p>
                      <a:pPr algn="ctr" rtl="1">
                        <a:lnSpc>
                          <a:spcPct val="115000"/>
                        </a:lnSpc>
                        <a:spcAft>
                          <a:spcPts val="0"/>
                        </a:spcAft>
                      </a:pPr>
                      <a:r>
                        <a:rPr kumimoji="0" lang="ar-SA" sz="1200" b="1" kern="1200" baseline="0" dirty="0">
                          <a:solidFill>
                            <a:schemeClr val="tx1"/>
                          </a:solidFill>
                          <a:latin typeface="+mn-lt"/>
                          <a:ea typeface="+mn-ea"/>
                          <a:cs typeface="B Nazanin" pitchFamily="2" charset="-78"/>
                        </a:rPr>
                        <a:t>درجه ها و</a:t>
                      </a:r>
                      <a:endParaRPr kumimoji="0" lang="en-US" sz="1200" b="1" kern="1200" baseline="0" dirty="0">
                        <a:solidFill>
                          <a:schemeClr val="tx1"/>
                        </a:solidFill>
                        <a:latin typeface="+mn-lt"/>
                        <a:ea typeface="+mn-ea"/>
                        <a:cs typeface="B Nazanin" pitchFamily="2" charset="-78"/>
                      </a:endParaRPr>
                    </a:p>
                    <a:p>
                      <a:pPr algn="ctr">
                        <a:lnSpc>
                          <a:spcPct val="115000"/>
                        </a:lnSpc>
                        <a:spcAft>
                          <a:spcPts val="0"/>
                        </a:spcAft>
                      </a:pPr>
                      <a:r>
                        <a:rPr kumimoji="0" lang="ar-SA" sz="1200" b="1" kern="1200" baseline="0" dirty="0">
                          <a:solidFill>
                            <a:schemeClr val="tx1"/>
                          </a:solidFill>
                          <a:latin typeface="+mn-lt"/>
                          <a:ea typeface="+mn-ea"/>
                          <a:cs typeface="B Nazanin" pitchFamily="2" charset="-78"/>
                        </a:rPr>
                        <a:t>ثبات</a:t>
                      </a:r>
                      <a:endParaRPr kumimoji="0" lang="en-US" sz="12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سیستم</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هیدروکلاو به</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همراه خردکن</a:t>
                      </a:r>
                      <a:endParaRPr kumimoji="0" lang="en-US" sz="1600" b="1" kern="1200" baseline="0" dirty="0">
                        <a:solidFill>
                          <a:schemeClr val="tx1"/>
                        </a:solidFill>
                        <a:latin typeface="+mn-lt"/>
                        <a:ea typeface="+mn-ea"/>
                        <a:cs typeface="B Nazanin" pitchFamily="2" charset="-78"/>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7077864"/>
        </p:xfrm>
        <a:graphic>
          <a:graphicData uri="http://schemas.openxmlformats.org/drawingml/2006/table">
            <a:tbl>
              <a:tblPr firstRow="1" bandRow="1">
                <a:tableStyleId>{5C22544A-7EE6-4342-B048-85BDC9FD1C3A}</a:tableStyleId>
              </a:tblPr>
              <a:tblGrid>
                <a:gridCol w="1584485"/>
                <a:gridCol w="701515"/>
                <a:gridCol w="1143000"/>
                <a:gridCol w="1143000"/>
                <a:gridCol w="1143000"/>
                <a:gridCol w="1143000"/>
                <a:gridCol w="1143000"/>
                <a:gridCol w="1143000"/>
              </a:tblGrid>
              <a:tr h="501382">
                <a:tc rowSpan="2" gridSpan="3">
                  <a:txBody>
                    <a:bodyPr/>
                    <a:lstStyle/>
                    <a:p>
                      <a:pPr marL="0" algn="ctr" rtl="1" eaLnBrk="1" latinLnBrk="0" hangingPunct="1">
                        <a:lnSpc>
                          <a:spcPct val="115000"/>
                        </a:lnSpc>
                        <a:spcAft>
                          <a:spcPts val="0"/>
                        </a:spcAft>
                      </a:pPr>
                      <a:r>
                        <a:rPr kumimoji="0" lang="ar-SA" sz="1600" b="1" kern="1200" baseline="0" dirty="0" smtClean="0">
                          <a:solidFill>
                            <a:schemeClr val="tx1"/>
                          </a:solidFill>
                          <a:latin typeface="+mn-lt"/>
                          <a:ea typeface="+mn-ea"/>
                          <a:cs typeface="B Nazanin" pitchFamily="2" charset="-78"/>
                        </a:rPr>
                        <a:t>پایش</a:t>
                      </a:r>
                      <a:r>
                        <a:rPr kumimoji="0" lang="fa-IR" sz="1600" b="1" kern="1200" baseline="0" dirty="0" smtClean="0">
                          <a:solidFill>
                            <a:schemeClr val="tx1"/>
                          </a:solidFill>
                          <a:latin typeface="+mn-lt"/>
                          <a:ea typeface="+mn-ea"/>
                          <a:cs typeface="B Nazanin" pitchFamily="2" charset="-78"/>
                        </a:rPr>
                        <a:t> </a:t>
                      </a:r>
                      <a:r>
                        <a:rPr kumimoji="0" lang="ar-SA" sz="1600" b="1" kern="1200" baseline="0" dirty="0" smtClean="0">
                          <a:solidFill>
                            <a:schemeClr val="tx1"/>
                          </a:solidFill>
                          <a:latin typeface="+mn-lt"/>
                          <a:ea typeface="+mn-ea"/>
                          <a:cs typeface="B Nazanin" pitchFamily="2" charset="-78"/>
                        </a:rPr>
                        <a:t>دوره </a:t>
                      </a:r>
                      <a:r>
                        <a:rPr kumimoji="0" lang="ar-SA" sz="1600" b="1" kern="1200" baseline="0" dirty="0">
                          <a:solidFill>
                            <a:schemeClr val="tx1"/>
                          </a:solidFill>
                          <a:latin typeface="+mn-lt"/>
                          <a:ea typeface="+mn-ea"/>
                          <a:cs typeface="B Nazanin" pitchFamily="2" charset="-78"/>
                        </a:rPr>
                        <a:t>اي توسط شرکت سازنده یا </a:t>
                      </a:r>
                      <a:r>
                        <a:rPr kumimoji="0" lang="ar-SA" sz="1600" b="1" kern="1200" baseline="0" dirty="0" smtClean="0">
                          <a:solidFill>
                            <a:schemeClr val="tx1"/>
                          </a:solidFill>
                          <a:latin typeface="+mn-lt"/>
                          <a:ea typeface="+mn-ea"/>
                          <a:cs typeface="B Nazanin" pitchFamily="2" charset="-78"/>
                        </a:rPr>
                        <a:t>واردکننده</a:t>
                      </a:r>
                      <a:endParaRPr kumimoji="0" lang="en-US" sz="1600" b="1" kern="1200" baseline="0" dirty="0">
                        <a:solidFill>
                          <a:schemeClr val="tx1"/>
                        </a:solidFill>
                        <a:latin typeface="+mn-lt"/>
                        <a:ea typeface="+mn-ea"/>
                        <a:cs typeface="B Nazanin" pitchFamily="2" charset="-78"/>
                      </a:endParaRPr>
                    </a:p>
                  </a:txBody>
                  <a:tcPr marL="114300" marR="114300" marT="0" marB="0" anchor="ctr"/>
                </a:tc>
                <a:tc rowSpan="2" hMerge="1">
                  <a:txBody>
                    <a:bodyPr/>
                    <a:lstStyle/>
                    <a:p>
                      <a:pPr algn="ctr" rtl="1">
                        <a:lnSpc>
                          <a:spcPct val="115000"/>
                        </a:lnSpc>
                        <a:spcAft>
                          <a:spcPts val="1000"/>
                        </a:spcAft>
                      </a:pPr>
                      <a:endParaRPr lang="en-US" sz="1100">
                        <a:latin typeface="Calibri"/>
                        <a:ea typeface="Calibri"/>
                        <a:cs typeface="Arial"/>
                      </a:endParaRPr>
                    </a:p>
                  </a:txBody>
                  <a:tcPr marL="114300" marR="114300" marT="0" marB="0"/>
                </a:tc>
                <a:tc rowSpan="2" hMerge="1">
                  <a:txBody>
                    <a:bodyPr/>
                    <a:lstStyle/>
                    <a:p>
                      <a:pPr algn="ctr" rtl="1">
                        <a:lnSpc>
                          <a:spcPct val="115000"/>
                        </a:lnSpc>
                        <a:spcAft>
                          <a:spcPts val="1000"/>
                        </a:spcAft>
                      </a:pPr>
                      <a:endParaRPr lang="en-US" sz="1100" dirty="0">
                        <a:latin typeface="Calibri"/>
                        <a:ea typeface="Calibri"/>
                        <a:cs typeface="Arial"/>
                      </a:endParaRPr>
                    </a:p>
                  </a:txBody>
                  <a:tcPr marL="114300" marR="114300" marT="0" marB="0"/>
                </a:tc>
                <a:tc gridSpan="4">
                  <a:txBody>
                    <a:bodyPr/>
                    <a:lstStyle/>
                    <a:p>
                      <a:pPr algn="ctr"/>
                      <a:r>
                        <a:rPr kumimoji="0" lang="ar-SA" sz="2400" b="1" kern="1200" dirty="0" smtClean="0">
                          <a:solidFill>
                            <a:schemeClr val="lt1"/>
                          </a:solidFill>
                          <a:latin typeface="+mn-lt"/>
                          <a:ea typeface="+mn-ea"/>
                          <a:cs typeface="+mn-cs"/>
                        </a:rPr>
                        <a:t>پايش توسط كاربر</a:t>
                      </a:r>
                      <a:endParaRPr lang="en-US" sz="2400"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rowSpan="3">
                  <a:txBody>
                    <a:bodyPr/>
                    <a:lstStyle/>
                    <a:p>
                      <a:r>
                        <a:rPr lang="fa-IR" sz="2000" dirty="0" smtClean="0"/>
                        <a:t>سيستم</a:t>
                      </a:r>
                      <a:endParaRPr lang="en-US" sz="2000" dirty="0"/>
                    </a:p>
                  </a:txBody>
                  <a:tcPr anchor="ctr"/>
                </a:tc>
              </a:tr>
              <a:tr h="456466">
                <a:tc gridSpan="3" vMerge="1">
                  <a:txBody>
                    <a:bodyPr/>
                    <a:lstStyle/>
                    <a:p>
                      <a:pPr algn="ctr" rtl="1">
                        <a:lnSpc>
                          <a:spcPct val="115000"/>
                        </a:lnSpc>
                        <a:spcAft>
                          <a:spcPts val="1000"/>
                        </a:spcAft>
                      </a:pPr>
                      <a:endParaRPr lang="en-US" sz="1100">
                        <a:latin typeface="Calibri"/>
                        <a:ea typeface="Calibri"/>
                        <a:cs typeface="Arial"/>
                      </a:endParaRPr>
                    </a:p>
                  </a:txBody>
                  <a:tcPr marL="114300" marR="114300" marT="0" marB="0"/>
                </a:tc>
                <a:tc hMerge="1" vMerge="1">
                  <a:txBody>
                    <a:bodyPr/>
                    <a:lstStyle/>
                    <a:p>
                      <a:pPr algn="ctr" rtl="1">
                        <a:lnSpc>
                          <a:spcPct val="115000"/>
                        </a:lnSpc>
                        <a:spcAft>
                          <a:spcPts val="1000"/>
                        </a:spcAft>
                      </a:pPr>
                      <a:endParaRPr lang="en-US" sz="1100">
                        <a:latin typeface="Calibri"/>
                        <a:ea typeface="Calibri"/>
                        <a:cs typeface="Arial"/>
                      </a:endParaRPr>
                    </a:p>
                  </a:txBody>
                  <a:tcPr marL="114300" marR="114300" marT="0" marB="0"/>
                </a:tc>
                <a:tc hMerge="1" vMerge="1">
                  <a:txBody>
                    <a:bodyPr/>
                    <a:lstStyle/>
                    <a:p>
                      <a:pPr algn="ctr" rtl="1">
                        <a:lnSpc>
                          <a:spcPct val="115000"/>
                        </a:lnSpc>
                        <a:spcAft>
                          <a:spcPts val="1000"/>
                        </a:spcAft>
                      </a:pPr>
                      <a:endParaRPr lang="en-US" sz="1100" dirty="0">
                        <a:latin typeface="Calibri"/>
                        <a:ea typeface="Calibri"/>
                        <a:cs typeface="Arial"/>
                      </a:endParaRPr>
                    </a:p>
                  </a:txBody>
                  <a:tcPr marL="114300" marR="114300" marT="0" marB="0"/>
                </a:tc>
                <a:tc gridSpan="2">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اعتبار </a:t>
                      </a:r>
                      <a:r>
                        <a:rPr kumimoji="0" lang="ar-SA" sz="1400" b="1" kern="1200" baseline="0" dirty="0" smtClean="0">
                          <a:solidFill>
                            <a:schemeClr val="tx1"/>
                          </a:solidFill>
                          <a:latin typeface="+mn-lt"/>
                          <a:ea typeface="+mn-ea"/>
                          <a:cs typeface="B Nazanin" pitchFamily="2" charset="-78"/>
                        </a:rPr>
                        <a:t>بخشي</a:t>
                      </a:r>
                      <a:endParaRPr kumimoji="0" lang="en-US" sz="1400" b="1" kern="1200" baseline="0" dirty="0">
                        <a:solidFill>
                          <a:schemeClr val="tx1"/>
                        </a:solidFill>
                        <a:latin typeface="+mn-lt"/>
                        <a:ea typeface="+mn-ea"/>
                        <a:cs typeface="B Nazanin" pitchFamily="2" charset="-78"/>
                      </a:endParaRPr>
                    </a:p>
                  </a:txBody>
                  <a:tcPr marL="68580" marR="68580" marT="0" marB="0" anchor="ctr"/>
                </a:tc>
                <a:tc hMerge="1">
                  <a:txBody>
                    <a:bodyPr/>
                    <a:lstStyle/>
                    <a:p>
                      <a:pPr algn="ctr" rtl="1">
                        <a:lnSpc>
                          <a:spcPct val="115000"/>
                        </a:lnSpc>
                        <a:spcAft>
                          <a:spcPts val="0"/>
                        </a:spcAft>
                      </a:pPr>
                      <a:endParaRPr lang="en-US" sz="1100" dirty="0">
                        <a:latin typeface="Calibri"/>
                        <a:ea typeface="Calibri"/>
                        <a:cs typeface="Arial"/>
                      </a:endParaRPr>
                    </a:p>
                  </a:txBody>
                  <a:tcPr marL="68580" marR="68580" marT="0" marB="0" anchor="ctr"/>
                </a:tc>
                <a:tc gridSpan="2">
                  <a:txBody>
                    <a:bodyPr/>
                    <a:lstStyle/>
                    <a:p>
                      <a:pPr marL="0" algn="ctr" rtl="1" eaLnBrk="1" latinLnBrk="0" hangingPunct="1">
                        <a:lnSpc>
                          <a:spcPct val="115000"/>
                        </a:lnSpc>
                        <a:spcAft>
                          <a:spcPts val="0"/>
                        </a:spcAft>
                      </a:pPr>
                      <a:r>
                        <a:rPr kumimoji="0" lang="ar-SA" sz="1400" b="1" kern="1200" baseline="0" dirty="0" smtClean="0">
                          <a:solidFill>
                            <a:schemeClr val="tx1"/>
                          </a:solidFill>
                          <a:latin typeface="+mn-lt"/>
                          <a:ea typeface="+mn-ea"/>
                          <a:cs typeface="B Nazanin" pitchFamily="2" charset="-78"/>
                        </a:rPr>
                        <a:t>پایش </a:t>
                      </a:r>
                      <a:r>
                        <a:rPr kumimoji="0" lang="ar-SA" sz="1400" b="1" kern="1200" baseline="0" dirty="0">
                          <a:solidFill>
                            <a:schemeClr val="tx1"/>
                          </a:solidFill>
                          <a:latin typeface="+mn-lt"/>
                          <a:ea typeface="+mn-ea"/>
                          <a:cs typeface="B Nazanin" pitchFamily="2" charset="-78"/>
                        </a:rPr>
                        <a:t>مستمر (هر بار</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استفاده از دستگاه)</a:t>
                      </a:r>
                      <a:endParaRPr kumimoji="0" lang="en-US" sz="1400" b="1" kern="1200" baseline="0" dirty="0">
                        <a:solidFill>
                          <a:schemeClr val="tx1"/>
                        </a:solidFill>
                        <a:latin typeface="+mn-lt"/>
                        <a:ea typeface="+mn-ea"/>
                        <a:cs typeface="B Nazanin" pitchFamily="2" charset="-78"/>
                      </a:endParaRPr>
                    </a:p>
                  </a:txBody>
                  <a:tcPr marL="68580" marR="68580" marT="0" marB="0" anchor="ctr"/>
                </a:tc>
                <a:tc hMerge="1">
                  <a:txBody>
                    <a:bodyPr/>
                    <a:lstStyle/>
                    <a:p>
                      <a:pPr algn="ctr" rtl="1">
                        <a:lnSpc>
                          <a:spcPct val="115000"/>
                        </a:lnSpc>
                        <a:spcAft>
                          <a:spcPts val="0"/>
                        </a:spcAft>
                      </a:pPr>
                      <a:endParaRPr lang="en-US" sz="1100" dirty="0">
                        <a:latin typeface="Calibri"/>
                        <a:ea typeface="Calibri"/>
                        <a:cs typeface="Arial"/>
                      </a:endParaRPr>
                    </a:p>
                  </a:txBody>
                  <a:tcPr marL="68580" marR="68580" marT="0" marB="0" anchor="ctr"/>
                </a:tc>
                <a:tc vMerge="1">
                  <a:txBody>
                    <a:bodyPr/>
                    <a:lstStyle/>
                    <a:p>
                      <a:endParaRPr lang="en-US" dirty="0"/>
                    </a:p>
                  </a:txBody>
                  <a:tcPr/>
                </a:tc>
              </a:tr>
              <a:tr h="644099">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پايش بيولوژيك</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پايش شيميايي</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پايش مكانيكي</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پايش بيولوژيك</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پايش شيميايي</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پايش شيميايي</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پايش مكانيكي</a:t>
                      </a:r>
                      <a:endParaRPr kumimoji="0" lang="en-US" sz="1400" b="1" kern="1200" baseline="0" dirty="0">
                        <a:solidFill>
                          <a:schemeClr val="tx1"/>
                        </a:solidFill>
                        <a:latin typeface="+mn-lt"/>
                        <a:ea typeface="+mn-ea"/>
                        <a:cs typeface="B Nazanin" pitchFamily="2" charset="-78"/>
                      </a:endParaRPr>
                    </a:p>
                  </a:txBody>
                  <a:tcPr marL="68580" marR="68580" marT="0" marB="0" anchor="ctr"/>
                </a:tc>
                <a:tc vMerge="1">
                  <a:txBody>
                    <a:bodyPr/>
                    <a:lstStyle/>
                    <a:p>
                      <a:endParaRPr lang="en-US" dirty="0"/>
                    </a:p>
                  </a:txBody>
                  <a:tcPr/>
                </a:tc>
              </a:tr>
              <a:tr h="1369398">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نوار اندیکاتور بیولوژیک</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a:solidFill>
                            <a:schemeClr val="tx1"/>
                          </a:solidFill>
                          <a:latin typeface="+mn-lt"/>
                          <a:ea typeface="+mn-ea"/>
                          <a:cs typeface="B Nazanin" pitchFamily="2" charset="-78"/>
                        </a:rPr>
                        <a:t>Bacillus atrophaeus</a:t>
                      </a: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ثبت شاخص</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هاي فیزیکی</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نشان داده</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شده توسط</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درجه ها و</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ثبات ها</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نوار اندیکاتور بیولوژیک</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a:solidFill>
                            <a:schemeClr val="tx1"/>
                          </a:solidFill>
                          <a:latin typeface="+mn-lt"/>
                          <a:ea typeface="+mn-ea"/>
                          <a:cs typeface="B Nazanin" pitchFamily="2" charset="-78"/>
                        </a:rPr>
                        <a:t>Bacillus </a:t>
                      </a:r>
                      <a:r>
                        <a:rPr kumimoji="0" lang="en-US" sz="1400" b="1" kern="1200" baseline="0" dirty="0" err="1">
                          <a:solidFill>
                            <a:schemeClr val="tx1"/>
                          </a:solidFill>
                          <a:latin typeface="+mn-lt"/>
                          <a:ea typeface="+mn-ea"/>
                          <a:cs typeface="B Nazanin" pitchFamily="2" charset="-78"/>
                        </a:rPr>
                        <a:t>atrophaeus</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(به طور روزانه)</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ثبت شاخص</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هاي فیزیکی</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نشان داده</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شده توسط</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درجه ها و</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ثبات</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سیستم</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گندزدایی</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شیمیایی</a:t>
                      </a:r>
                      <a:endParaRPr kumimoji="0" lang="en-US" sz="1600" b="1" kern="1200" baseline="0" dirty="0">
                        <a:solidFill>
                          <a:schemeClr val="tx1"/>
                        </a:solidFill>
                        <a:latin typeface="+mn-lt"/>
                        <a:ea typeface="+mn-ea"/>
                        <a:cs typeface="B Nazanin" pitchFamily="2" charset="-78"/>
                      </a:endParaRPr>
                    </a:p>
                  </a:txBody>
                  <a:tcPr marL="68580" marR="68580" marT="0" marB="0" anchor="ctr"/>
                </a:tc>
              </a:tr>
              <a:tr h="1515831">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آمپول اندیکاتور بیولوژیک</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err="1">
                          <a:solidFill>
                            <a:schemeClr val="tx1"/>
                          </a:solidFill>
                          <a:latin typeface="+mn-lt"/>
                          <a:ea typeface="+mn-ea"/>
                          <a:cs typeface="B Nazanin" pitchFamily="2" charset="-78"/>
                        </a:rPr>
                        <a:t>Geobacillus</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err="1" smtClean="0">
                          <a:solidFill>
                            <a:schemeClr val="tx1"/>
                          </a:solidFill>
                          <a:latin typeface="+mn-lt"/>
                          <a:ea typeface="+mn-ea"/>
                          <a:cs typeface="B Nazanin" pitchFamily="2" charset="-78"/>
                        </a:rPr>
                        <a:t>stearothermophilus</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ثبت شاخص</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هاي فیزیکی</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نشان داده</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شده توسط</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درجه ها و</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ثبات ها</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آمپول اندیکاتور بیولوژیک</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a:solidFill>
                            <a:schemeClr val="tx1"/>
                          </a:solidFill>
                          <a:latin typeface="+mn-lt"/>
                          <a:ea typeface="+mn-ea"/>
                          <a:cs typeface="B Nazanin" pitchFamily="2" charset="-78"/>
                        </a:rPr>
                        <a:t>Geobacillus</a:t>
                      </a:r>
                    </a:p>
                    <a:p>
                      <a:pPr marL="0" algn="ctr" rtl="1" eaLnBrk="1" latinLnBrk="0" hangingPunct="1">
                        <a:lnSpc>
                          <a:spcPct val="115000"/>
                        </a:lnSpc>
                        <a:spcAft>
                          <a:spcPts val="0"/>
                        </a:spcAft>
                      </a:pPr>
                      <a:r>
                        <a:rPr kumimoji="0" lang="en-US" sz="1400" b="1" kern="1200" baseline="0">
                          <a:solidFill>
                            <a:schemeClr val="tx1"/>
                          </a:solidFill>
                          <a:latin typeface="+mn-lt"/>
                          <a:ea typeface="+mn-ea"/>
                          <a:cs typeface="B Nazanin" pitchFamily="2" charset="-78"/>
                        </a:rPr>
                        <a:t>stearothermophilus</a:t>
                      </a: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(به طور روزانه)</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ثبت شاخص</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هاي فیزیکی</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نشان داده</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شده توسط</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درجه ها و</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ثبات</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سیستم حرارت</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خشک به همراه</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خردکن</a:t>
                      </a:r>
                      <a:endParaRPr kumimoji="0" lang="en-US" sz="1600" b="1" kern="1200" baseline="0" dirty="0">
                        <a:solidFill>
                          <a:schemeClr val="tx1"/>
                        </a:solidFill>
                        <a:latin typeface="+mn-lt"/>
                        <a:ea typeface="+mn-ea"/>
                        <a:cs typeface="B Nazanin" pitchFamily="2" charset="-78"/>
                      </a:endParaRPr>
                    </a:p>
                  </a:txBody>
                  <a:tcPr marL="68580" marR="68580" marT="0" marB="0" anchor="ctr"/>
                </a:tc>
              </a:tr>
              <a:tr h="2273746">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نوار اندیکاتور بیولوژیک</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a:solidFill>
                            <a:schemeClr val="tx1"/>
                          </a:solidFill>
                          <a:latin typeface="+mn-lt"/>
                          <a:ea typeface="+mn-ea"/>
                          <a:cs typeface="B Nazanin" pitchFamily="2" charset="-78"/>
                        </a:rPr>
                        <a:t>Bacillus </a:t>
                      </a:r>
                      <a:r>
                        <a:rPr kumimoji="0" lang="en-US" sz="1400" b="1" kern="1200" baseline="0" dirty="0" err="1">
                          <a:solidFill>
                            <a:schemeClr val="tx1"/>
                          </a:solidFill>
                          <a:latin typeface="+mn-lt"/>
                          <a:ea typeface="+mn-ea"/>
                          <a:cs typeface="B Nazanin" pitchFamily="2" charset="-78"/>
                        </a:rPr>
                        <a:t>atrophaeus</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و ویال اندیکاتور بیولوژیک</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err="1">
                          <a:solidFill>
                            <a:schemeClr val="tx1"/>
                          </a:solidFill>
                          <a:latin typeface="+mn-lt"/>
                          <a:ea typeface="+mn-ea"/>
                          <a:cs typeface="B Nazanin" pitchFamily="2" charset="-78"/>
                        </a:rPr>
                        <a:t>Geobacillus</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err="1">
                          <a:solidFill>
                            <a:schemeClr val="tx1"/>
                          </a:solidFill>
                          <a:latin typeface="+mn-lt"/>
                          <a:ea typeface="+mn-ea"/>
                          <a:cs typeface="B Nazanin" pitchFamily="2" charset="-78"/>
                        </a:rPr>
                        <a:t>stearothermophilus</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اندیکاتور شیمیایی داخل</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a:solidFill>
                            <a:schemeClr val="tx1"/>
                          </a:solidFill>
                          <a:latin typeface="+mn-lt"/>
                          <a:ea typeface="+mn-ea"/>
                          <a:cs typeface="B Nazanin" pitchFamily="2" charset="-78"/>
                        </a:rPr>
                        <a:t>(TST) </a:t>
                      </a:r>
                      <a:r>
                        <a:rPr kumimoji="0" lang="ar-SA" sz="1400" b="1" kern="1200" baseline="0">
                          <a:solidFill>
                            <a:schemeClr val="tx1"/>
                          </a:solidFill>
                          <a:latin typeface="+mn-lt"/>
                          <a:ea typeface="+mn-ea"/>
                          <a:cs typeface="B Nazanin" pitchFamily="2" charset="-78"/>
                        </a:rPr>
                        <a:t>بسته بندي</a:t>
                      </a:r>
                      <a:endParaRPr kumimoji="0" lang="en-US" sz="1400" b="1" kern="1200" baseline="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ثبت شاخص</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هاي فیزیکی</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نشان داده</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شده توسط</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درجه ها و</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ثبات ها</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نوار اندیکاتور بیولوژیک</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a:solidFill>
                            <a:schemeClr val="tx1"/>
                          </a:solidFill>
                          <a:latin typeface="+mn-lt"/>
                          <a:ea typeface="+mn-ea"/>
                          <a:cs typeface="B Nazanin" pitchFamily="2" charset="-78"/>
                        </a:rPr>
                        <a:t>Bacillus </a:t>
                      </a:r>
                      <a:r>
                        <a:rPr kumimoji="0" lang="en-US" sz="1400" b="1" kern="1200" baseline="0" dirty="0" err="1">
                          <a:solidFill>
                            <a:schemeClr val="tx1"/>
                          </a:solidFill>
                          <a:latin typeface="+mn-lt"/>
                          <a:ea typeface="+mn-ea"/>
                          <a:cs typeface="B Nazanin" pitchFamily="2" charset="-78"/>
                        </a:rPr>
                        <a:t>atrophaeus</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و ویال اندیکاتور بیولوژیک</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err="1">
                          <a:solidFill>
                            <a:schemeClr val="tx1"/>
                          </a:solidFill>
                          <a:latin typeface="+mn-lt"/>
                          <a:ea typeface="+mn-ea"/>
                          <a:cs typeface="B Nazanin" pitchFamily="2" charset="-78"/>
                        </a:rPr>
                        <a:t>Geobacillus</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dirty="0" err="1">
                          <a:solidFill>
                            <a:schemeClr val="tx1"/>
                          </a:solidFill>
                          <a:latin typeface="+mn-lt"/>
                          <a:ea typeface="+mn-ea"/>
                          <a:cs typeface="B Nazanin" pitchFamily="2" charset="-78"/>
                        </a:rPr>
                        <a:t>stearothermophilus</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(به طور هفتگی)</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اندیکاتور</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شیمیایی داخل</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a:solidFill>
                            <a:schemeClr val="tx1"/>
                          </a:solidFill>
                          <a:latin typeface="+mn-lt"/>
                          <a:ea typeface="+mn-ea"/>
                          <a:cs typeface="B Nazanin" pitchFamily="2" charset="-78"/>
                        </a:rPr>
                        <a:t>بسته بندي</a:t>
                      </a:r>
                      <a:endParaRPr kumimoji="0" lang="en-US" sz="1400" b="1" kern="1200" baseline="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en-US" sz="1400" b="1" kern="1200" baseline="0">
                          <a:solidFill>
                            <a:schemeClr val="tx1"/>
                          </a:solidFill>
                          <a:latin typeface="+mn-lt"/>
                          <a:ea typeface="+mn-ea"/>
                          <a:cs typeface="B Nazanin" pitchFamily="2" charset="-78"/>
                        </a:rPr>
                        <a:t>(TST)</a:t>
                      </a:r>
                    </a:p>
                  </a:txBody>
                  <a:tcPr marL="68580" marR="68580" marT="0" marB="0" anchor="ctr"/>
                </a:tc>
                <a:tc>
                  <a:txBody>
                    <a:bodyPr/>
                    <a:lstStyle/>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ثبت شاخص</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هاي فیزیکی</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نشان داده</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شده توسط</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درجه ها و</a:t>
                      </a:r>
                      <a:endParaRPr kumimoji="0" lang="en-US" sz="14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400" b="1" kern="1200" baseline="0" dirty="0">
                          <a:solidFill>
                            <a:schemeClr val="tx1"/>
                          </a:solidFill>
                          <a:latin typeface="+mn-lt"/>
                          <a:ea typeface="+mn-ea"/>
                          <a:cs typeface="B Nazanin" pitchFamily="2" charset="-78"/>
                        </a:rPr>
                        <a:t>ثبات ها</a:t>
                      </a:r>
                      <a:endParaRPr kumimoji="0" lang="en-US" sz="1400" b="1" kern="1200" baseline="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سیستم تلفیقی</a:t>
                      </a:r>
                      <a:endParaRPr kumimoji="0" lang="en-US" sz="1600" b="1" kern="1200" baseline="0" dirty="0">
                        <a:solidFill>
                          <a:schemeClr val="tx1"/>
                        </a:solidFill>
                        <a:latin typeface="+mn-lt"/>
                        <a:ea typeface="+mn-ea"/>
                        <a:cs typeface="B Nazanin" pitchFamily="2" charset="-78"/>
                      </a:endParaRP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مایکروویو</a:t>
                      </a:r>
                      <a:r>
                        <a:rPr kumimoji="0" lang="en-US" sz="1600" b="1" kern="1200" baseline="0" dirty="0">
                          <a:solidFill>
                            <a:schemeClr val="tx1"/>
                          </a:solidFill>
                          <a:latin typeface="+mn-lt"/>
                          <a:ea typeface="+mn-ea"/>
                          <a:cs typeface="B Nazanin" pitchFamily="2" charset="-78"/>
                        </a:rPr>
                        <a:t>/</a:t>
                      </a:r>
                    </a:p>
                    <a:p>
                      <a:pPr marL="0" algn="ctr" rtl="1" eaLnBrk="1" latinLnBrk="0" hangingPunct="1">
                        <a:lnSpc>
                          <a:spcPct val="115000"/>
                        </a:lnSpc>
                        <a:spcAft>
                          <a:spcPts val="0"/>
                        </a:spcAft>
                      </a:pPr>
                      <a:r>
                        <a:rPr kumimoji="0" lang="ar-SA" sz="1600" b="1" kern="1200" baseline="0" dirty="0">
                          <a:solidFill>
                            <a:schemeClr val="tx1"/>
                          </a:solidFill>
                          <a:latin typeface="+mn-lt"/>
                          <a:ea typeface="+mn-ea"/>
                          <a:cs typeface="B Nazanin" pitchFamily="2" charset="-78"/>
                        </a:rPr>
                        <a:t>اتوکلاو</a:t>
                      </a:r>
                      <a:endParaRPr kumimoji="0" lang="en-US" sz="1600" b="1" kern="1200" baseline="0" dirty="0">
                        <a:solidFill>
                          <a:schemeClr val="tx1"/>
                        </a:solidFill>
                        <a:latin typeface="+mn-lt"/>
                        <a:ea typeface="+mn-ea"/>
                        <a:cs typeface="B Nazanin" pitchFamily="2" charset="-78"/>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09600" y="2819400"/>
            <a:ext cx="7772400" cy="3429000"/>
          </a:xfrm>
        </p:spPr>
        <p:txBody>
          <a:bodyPr/>
          <a:lstStyle/>
          <a:p>
            <a:pPr algn="ctr" rtl="1">
              <a:buClr>
                <a:schemeClr val="bg1"/>
              </a:buClr>
              <a:buFontTx/>
              <a:buNone/>
              <a:defRPr/>
            </a:pPr>
            <a:r>
              <a:rPr lang="fa-IR" sz="6000" b="0" dirty="0" smtClean="0">
                <a:solidFill>
                  <a:srgbClr val="FFC000"/>
                </a:solidFill>
                <a:cs typeface="B Homa" pitchFamily="2" charset="-78"/>
              </a:rPr>
              <a:t>با تشكر از توجه شما</a:t>
            </a:r>
            <a:endParaRPr lang="en-US" sz="6000" b="0" dirty="0" smtClean="0">
              <a:solidFill>
                <a:srgbClr val="FFC000"/>
              </a:solidFill>
              <a:cs typeface="B Homa" pitchFamily="2" charset="-78"/>
            </a:endParaRPr>
          </a:p>
        </p:txBody>
      </p:sp>
      <p:cxnSp>
        <p:nvCxnSpPr>
          <p:cNvPr id="10243" name="Straight Connector 5"/>
          <p:cNvCxnSpPr>
            <a:cxnSpLocks noChangeShapeType="1"/>
          </p:cNvCxnSpPr>
          <p:nvPr/>
        </p:nvCxnSpPr>
        <p:spPr bwMode="auto">
          <a:xfrm rot="10800000">
            <a:off x="1219200" y="4267200"/>
            <a:ext cx="6781800" cy="1588"/>
          </a:xfrm>
          <a:prstGeom prst="line">
            <a:avLst/>
          </a:prstGeom>
          <a:noFill/>
          <a:ln w="171450" cmpd="tri" algn="ctr">
            <a:solidFill>
              <a:schemeClr val="bg1"/>
            </a:solidFill>
            <a:round/>
            <a:headEnd/>
            <a:tailE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fa-IR" sz="3200" b="1" dirty="0" smtClean="0">
                <a:cs typeface="B Titr" pitchFamily="2" charset="-78"/>
              </a:rPr>
              <a:t>بي خطرسازي و دفع پسماند پزشكي ويژه</a:t>
            </a:r>
            <a:br>
              <a:rPr lang="fa-IR" sz="3200" b="1" dirty="0" smtClean="0">
                <a:cs typeface="B Titr" pitchFamily="2" charset="-78"/>
              </a:rPr>
            </a:br>
            <a:r>
              <a:rPr lang="fa-IR" sz="3200" b="1" dirty="0" smtClean="0">
                <a:cs typeface="B Titr" pitchFamily="2" charset="-78"/>
              </a:rPr>
              <a:t>(مقدمه)</a:t>
            </a:r>
            <a:endParaRPr lang="en-US" sz="3200" dirty="0"/>
          </a:p>
        </p:txBody>
      </p:sp>
      <p:sp>
        <p:nvSpPr>
          <p:cNvPr id="3" name="Content Placeholder 2"/>
          <p:cNvSpPr>
            <a:spLocks noGrp="1"/>
          </p:cNvSpPr>
          <p:nvPr>
            <p:ph idx="1"/>
          </p:nvPr>
        </p:nvSpPr>
        <p:spPr>
          <a:xfrm>
            <a:off x="457200" y="1219200"/>
            <a:ext cx="8229600" cy="4525963"/>
          </a:xfrm>
        </p:spPr>
        <p:txBody>
          <a:bodyPr>
            <a:normAutofit/>
          </a:bodyPr>
          <a:lstStyle/>
          <a:p>
            <a:pPr algn="r" rtl="1"/>
            <a:r>
              <a:rPr lang="fa-IR" sz="2800" dirty="0" smtClean="0">
                <a:cs typeface="B Titr" pitchFamily="2" charset="-78"/>
              </a:rPr>
              <a:t>ماده 68 : مطابق ماده ( 7) قانون مديريت پسماندها پس از تبديل پسماند پزشكي ويژه به عادي، ساز و كار مديريت آن همانند پسماند عادي صورت مي گيرد.</a:t>
            </a:r>
            <a:endParaRPr lang="en-US" sz="2800" dirty="0" smtClean="0">
              <a:cs typeface="B Titr" pitchFamily="2" charset="-78"/>
            </a:endParaRPr>
          </a:p>
          <a:p>
            <a:pPr algn="r" rtl="1"/>
            <a:r>
              <a:rPr lang="fa-IR" sz="2800" dirty="0" smtClean="0">
                <a:cs typeface="B Titr" pitchFamily="2" charset="-78"/>
              </a:rPr>
              <a:t>ماده 70 - نصب </a:t>
            </a:r>
            <a:r>
              <a:rPr lang="fa-IR" sz="2800" dirty="0" smtClean="0">
                <a:solidFill>
                  <a:srgbClr val="FF0000"/>
                </a:solidFill>
                <a:cs typeface="B Titr" pitchFamily="2" charset="-78"/>
              </a:rPr>
              <a:t>هر گونه زباله سوز </a:t>
            </a:r>
            <a:r>
              <a:rPr lang="fa-IR" sz="2800" dirty="0" smtClean="0">
                <a:cs typeface="B Titr" pitchFamily="2" charset="-78"/>
              </a:rPr>
              <a:t>اعم از متمركز و غير متمركز در</a:t>
            </a:r>
            <a:r>
              <a:rPr lang="fa-IR" sz="2800" dirty="0" smtClean="0">
                <a:solidFill>
                  <a:srgbClr val="FF0000"/>
                </a:solidFill>
                <a:cs typeface="B Titr" pitchFamily="2" charset="-78"/>
              </a:rPr>
              <a:t> شهرها </a:t>
            </a:r>
            <a:r>
              <a:rPr lang="fa-IR" sz="2800" dirty="0" smtClean="0">
                <a:cs typeface="B Titr" pitchFamily="2" charset="-78"/>
              </a:rPr>
              <a:t>ممنوع است.</a:t>
            </a:r>
          </a:p>
          <a:p>
            <a:pPr algn="r" rtl="1"/>
            <a:r>
              <a:rPr lang="fa-IR" sz="2800" dirty="0" smtClean="0">
                <a:cs typeface="B Titr" pitchFamily="2" charset="-78"/>
              </a:rPr>
              <a:t>ماده 71 - استقرار هرگونه سيستم تصفيه يا امحاي مركزي منوط به انجام مطالعات</a:t>
            </a:r>
            <a:r>
              <a:rPr lang="fa-IR" sz="2800" dirty="0" smtClean="0">
                <a:solidFill>
                  <a:srgbClr val="FF0000"/>
                </a:solidFill>
                <a:cs typeface="B Titr" pitchFamily="2" charset="-78"/>
              </a:rPr>
              <a:t> ارزيابي اثرات زيست (</a:t>
            </a:r>
            <a:r>
              <a:rPr lang="en-US" sz="2800" dirty="0" smtClean="0">
                <a:solidFill>
                  <a:srgbClr val="FF0000"/>
                </a:solidFill>
                <a:cs typeface="B Titr" pitchFamily="2" charset="-78"/>
              </a:rPr>
              <a:t>EIA</a:t>
            </a:r>
            <a:r>
              <a:rPr lang="fa-IR" sz="2800" dirty="0" smtClean="0">
                <a:solidFill>
                  <a:srgbClr val="FF0000"/>
                </a:solidFill>
                <a:cs typeface="B Titr" pitchFamily="2" charset="-78"/>
              </a:rPr>
              <a:t>)</a:t>
            </a:r>
            <a:r>
              <a:rPr lang="fa-IR" sz="2800" dirty="0" smtClean="0">
                <a:cs typeface="B Titr" pitchFamily="2" charset="-78"/>
              </a:rPr>
              <a:t>محيطي خواهد بود</a:t>
            </a:r>
            <a:r>
              <a:rPr lang="fa-IR" sz="2800" dirty="0" smtClean="0"/>
              <a:t>.</a:t>
            </a:r>
            <a:endParaRPr lang="en-US" sz="2800" dirty="0" smtClean="0"/>
          </a:p>
          <a:p>
            <a:pPr algn="r" rtl="1"/>
            <a:endParaRPr lang="fa-IR" sz="2400" dirty="0" smtClean="0">
              <a:cs typeface="B Titr" pitchFamily="2" charset="-78"/>
            </a:endParaRPr>
          </a:p>
          <a:p>
            <a:pPr algn="r" rtl="1"/>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cs typeface="B Titr" pitchFamily="2" charset="-78"/>
              </a:rPr>
              <a:t>روشهای  تبديل پسماند پزشكي ويژه به عادي</a:t>
            </a:r>
            <a:br>
              <a:rPr lang="fa-IR" sz="2800" dirty="0" smtClean="0">
                <a:cs typeface="B Titr" pitchFamily="2" charset="-78"/>
              </a:rPr>
            </a:br>
            <a:r>
              <a:rPr lang="fa-IR" sz="2800" dirty="0" smtClean="0">
                <a:cs typeface="B Titr" pitchFamily="2" charset="-78"/>
              </a:rPr>
              <a:t>(حداقل ضوابط- ماده 69)</a:t>
            </a:r>
            <a:endParaRPr lang="en-US" sz="2800" dirty="0">
              <a:cs typeface="B Titr" pitchFamily="2" charset="-78"/>
            </a:endParaRPr>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algn="r" rtl="1"/>
            <a:r>
              <a:rPr lang="en-US" dirty="0" smtClean="0">
                <a:cs typeface="B Titr" pitchFamily="2" charset="-78"/>
              </a:rPr>
              <a:t>Microbial Inactivation Efficacy(MIE)&gt;or =</a:t>
            </a:r>
            <a:r>
              <a:rPr lang="en-US" dirty="0" smtClean="0">
                <a:solidFill>
                  <a:srgbClr val="FF0000"/>
                </a:solidFill>
                <a:cs typeface="B Titr" pitchFamily="2" charset="-78"/>
              </a:rPr>
              <a:t>6</a:t>
            </a:r>
            <a:r>
              <a:rPr lang="en-US" dirty="0" smtClean="0">
                <a:cs typeface="B Titr" pitchFamily="2" charset="-78"/>
              </a:rPr>
              <a:t>Log</a:t>
            </a:r>
            <a:endParaRPr lang="fa-IR" dirty="0" smtClean="0">
              <a:cs typeface="B Titr" pitchFamily="2" charset="-78"/>
            </a:endParaRPr>
          </a:p>
          <a:p>
            <a:pPr algn="r" rtl="1"/>
            <a:r>
              <a:rPr lang="fa-IR" dirty="0" smtClean="0">
                <a:cs typeface="B Titr" pitchFamily="2" charset="-78"/>
              </a:rPr>
              <a:t>فاقد محصول جانبی</a:t>
            </a:r>
          </a:p>
          <a:p>
            <a:pPr algn="r" rtl="1"/>
            <a:r>
              <a:rPr lang="fa-IR" dirty="0" smtClean="0">
                <a:cs typeface="B Titr" pitchFamily="2" charset="-78"/>
              </a:rPr>
              <a:t>حذف زنجیره انتقال عفونت</a:t>
            </a:r>
          </a:p>
          <a:p>
            <a:pPr algn="r" rtl="1"/>
            <a:r>
              <a:rPr lang="fa-IR" dirty="0" smtClean="0">
                <a:cs typeface="B Titr" pitchFamily="2" charset="-78"/>
              </a:rPr>
              <a:t>در دسترس بودن </a:t>
            </a:r>
            <a:r>
              <a:rPr lang="fa-IR" dirty="0" smtClean="0">
                <a:solidFill>
                  <a:srgbClr val="FF0000"/>
                </a:solidFill>
                <a:cs typeface="B Titr" pitchFamily="2" charset="-78"/>
              </a:rPr>
              <a:t>مستندات</a:t>
            </a:r>
            <a:r>
              <a:rPr lang="fa-IR" dirty="0" smtClean="0">
                <a:cs typeface="B Titr" pitchFamily="2" charset="-78"/>
              </a:rPr>
              <a:t>: 1-فرایندی 2- صحت عملکرد</a:t>
            </a:r>
          </a:p>
          <a:p>
            <a:pPr algn="r" rtl="1"/>
            <a:r>
              <a:rPr lang="fa-IR" dirty="0" smtClean="0">
                <a:cs typeface="B Titr" pitchFamily="2" charset="-78"/>
              </a:rPr>
              <a:t>خروجی بی خطر(انسان و محیط زیست)،امکان دفع </a:t>
            </a:r>
            <a:r>
              <a:rPr lang="fa-IR" dirty="0" smtClean="0">
                <a:solidFill>
                  <a:srgbClr val="FF0000"/>
                </a:solidFill>
                <a:cs typeface="B Titr" pitchFamily="2" charset="-78"/>
              </a:rPr>
              <a:t>بی واسطه</a:t>
            </a:r>
            <a:endParaRPr lang="fa-IR" dirty="0" smtClean="0">
              <a:cs typeface="B Titr" pitchFamily="2" charset="-78"/>
            </a:endParaRPr>
          </a:p>
          <a:p>
            <a:pPr algn="r" rtl="1"/>
            <a:r>
              <a:rPr lang="fa-IR" dirty="0" smtClean="0">
                <a:solidFill>
                  <a:srgbClr val="FF0000"/>
                </a:solidFill>
                <a:cs typeface="B Titr" pitchFamily="2" charset="-78"/>
              </a:rPr>
              <a:t>ایمنی</a:t>
            </a:r>
            <a:r>
              <a:rPr lang="fa-IR" dirty="0" smtClean="0">
                <a:cs typeface="B Titr" pitchFamily="2" charset="-78"/>
              </a:rPr>
              <a:t> پایدار</a:t>
            </a:r>
          </a:p>
          <a:p>
            <a:pPr algn="r" rtl="1"/>
            <a:r>
              <a:rPr lang="fa-IR" dirty="0" smtClean="0">
                <a:cs typeface="B Titr" pitchFamily="2" charset="-78"/>
              </a:rPr>
              <a:t>مقرون به صرفه</a:t>
            </a:r>
          </a:p>
          <a:p>
            <a:pPr algn="r" rtl="1"/>
            <a:r>
              <a:rPr lang="fa-IR" dirty="0" smtClean="0">
                <a:cs typeface="B Titr" pitchFamily="2" charset="-78"/>
              </a:rPr>
              <a:t>برآورنده </a:t>
            </a:r>
            <a:r>
              <a:rPr lang="fa-IR" dirty="0" smtClean="0">
                <a:solidFill>
                  <a:srgbClr val="FF0000"/>
                </a:solidFill>
                <a:cs typeface="B Titr" pitchFamily="2" charset="-78"/>
              </a:rPr>
              <a:t>تعهدات</a:t>
            </a:r>
            <a:r>
              <a:rPr lang="fa-IR" dirty="0" smtClean="0">
                <a:cs typeface="B Titr" pitchFamily="2" charset="-78"/>
              </a:rPr>
              <a:t> بین المللی</a:t>
            </a:r>
          </a:p>
          <a:p>
            <a:pPr algn="r" rtl="1"/>
            <a:r>
              <a:rPr lang="fa-IR" dirty="0" smtClean="0">
                <a:solidFill>
                  <a:srgbClr val="FF0000"/>
                </a:solidFill>
                <a:cs typeface="B Titr" pitchFamily="2" charset="-78"/>
              </a:rPr>
              <a:t>تاییدیه</a:t>
            </a:r>
            <a:r>
              <a:rPr lang="fa-IR" dirty="0" smtClean="0">
                <a:cs typeface="B Titr" pitchFamily="2" charset="-78"/>
              </a:rPr>
              <a:t> از نهادهای مسئول در قالب برنامه مدیریت پسماند.</a:t>
            </a:r>
          </a:p>
          <a:p>
            <a:pPr algn="r" rtl="1"/>
            <a:r>
              <a:rPr lang="fa-IR" dirty="0" smtClean="0">
                <a:cs typeface="B Titr" pitchFamily="2" charset="-78"/>
              </a:rPr>
              <a:t>امکان مطابقت با حذف تا </a:t>
            </a:r>
            <a:r>
              <a:rPr lang="en-US" dirty="0" smtClean="0">
                <a:cs typeface="B Titr" pitchFamily="2" charset="-78"/>
              </a:rPr>
              <a:t>6Log</a:t>
            </a:r>
            <a:r>
              <a:rPr lang="fa-IR" dirty="0" smtClean="0">
                <a:cs typeface="B Titr" pitchFamily="2" charset="-78"/>
              </a:rPr>
              <a:t> باکتری های شاخص در </a:t>
            </a:r>
            <a:r>
              <a:rPr lang="fa-IR" dirty="0" smtClean="0">
                <a:solidFill>
                  <a:srgbClr val="FF0000"/>
                </a:solidFill>
                <a:cs typeface="B Titr" pitchFamily="2" charset="-78"/>
              </a:rPr>
              <a:t>مواقع اپیدمی</a:t>
            </a:r>
          </a:p>
          <a:p>
            <a:pPr algn="r" rtl="1"/>
            <a:r>
              <a:rPr lang="fa-IR" dirty="0" smtClean="0">
                <a:cs typeface="B Titr" pitchFamily="2" charset="-78"/>
              </a:rPr>
              <a:t>ارسال اندامها و اعضاء جدا شده به گورستان (وارد چرخه نشود)</a:t>
            </a: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b="1" dirty="0" smtClean="0">
                <a:cs typeface="B Titr" pitchFamily="2" charset="-78"/>
              </a:rPr>
              <a:t>بي خطرسازي و دفع پسماند پزشكي ويژه </a:t>
            </a:r>
            <a:r>
              <a:rPr lang="en-US" sz="2000" b="1" dirty="0" smtClean="0">
                <a:cs typeface="B Titr" pitchFamily="2" charset="-78"/>
              </a:rPr>
              <a:t/>
            </a:r>
            <a:br>
              <a:rPr lang="en-US" sz="2000" b="1" dirty="0" smtClean="0">
                <a:cs typeface="B Titr" pitchFamily="2" charset="-78"/>
              </a:rPr>
            </a:br>
            <a:r>
              <a:rPr lang="fa-IR" sz="2400" b="1" dirty="0" smtClean="0">
                <a:cs typeface="B Titr" pitchFamily="2" charset="-78"/>
              </a:rPr>
              <a:t>(</a:t>
            </a:r>
            <a:r>
              <a:rPr lang="fa-IR" sz="2400" dirty="0" smtClean="0">
                <a:cs typeface="B Titr" pitchFamily="2" charset="-78"/>
              </a:rPr>
              <a:t>سطوح بی خطرسازی</a:t>
            </a:r>
            <a:r>
              <a:rPr lang="fa-IR" sz="2400" b="1" dirty="0" smtClean="0">
                <a:cs typeface="B Titr" pitchFamily="2" charset="-78"/>
              </a:rPr>
              <a:t>)</a:t>
            </a:r>
            <a:endParaRPr lang="en-US" sz="2400" dirty="0">
              <a:cs typeface="B Titr" pitchFamily="2" charset="-78"/>
            </a:endParaRPr>
          </a:p>
        </p:txBody>
      </p:sp>
      <p:pic>
        <p:nvPicPr>
          <p:cNvPr id="2050" name="Picture 2"/>
          <p:cNvPicPr>
            <a:picLocks noGrp="1" noChangeAspect="1" noChangeArrowheads="1"/>
          </p:cNvPicPr>
          <p:nvPr>
            <p:ph idx="1"/>
          </p:nvPr>
        </p:nvPicPr>
        <p:blipFill>
          <a:blip r:embed="rId2"/>
          <a:srcRect/>
          <a:stretch>
            <a:fillRect/>
          </a:stretch>
        </p:blipFill>
        <p:spPr bwMode="auto">
          <a:xfrm>
            <a:off x="914400" y="1295400"/>
            <a:ext cx="7162800" cy="48399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b="1" dirty="0" smtClean="0">
                <a:cs typeface="B Titr" pitchFamily="2" charset="-78"/>
              </a:rPr>
              <a:t>روش های بی خطرسازی و دفع</a:t>
            </a:r>
            <a:r>
              <a:rPr lang="en-US" sz="2000" b="1" dirty="0" smtClean="0">
                <a:cs typeface="B Titr" pitchFamily="2" charset="-78"/>
              </a:rPr>
              <a:t/>
            </a:r>
            <a:br>
              <a:rPr lang="en-US" sz="2000" b="1" dirty="0" smtClean="0">
                <a:cs typeface="B Titr" pitchFamily="2" charset="-78"/>
              </a:rPr>
            </a:br>
            <a:endParaRPr lang="en-US" sz="2000" dirty="0">
              <a:cs typeface="B Titr" pitchFamily="2" charset="-78"/>
            </a:endParaRPr>
          </a:p>
        </p:txBody>
      </p:sp>
      <p:sp>
        <p:nvSpPr>
          <p:cNvPr id="3" name="Content Placeholder 2"/>
          <p:cNvSpPr>
            <a:spLocks noGrp="1"/>
          </p:cNvSpPr>
          <p:nvPr>
            <p:ph idx="1"/>
          </p:nvPr>
        </p:nvSpPr>
        <p:spPr>
          <a:xfrm>
            <a:off x="457200" y="1600201"/>
            <a:ext cx="8229600" cy="3048000"/>
          </a:xfrm>
        </p:spPr>
        <p:txBody>
          <a:bodyPr>
            <a:normAutofit/>
          </a:bodyPr>
          <a:lstStyle/>
          <a:p>
            <a:pPr algn="r" rtl="1"/>
            <a:r>
              <a:rPr lang="fa-IR" dirty="0" smtClean="0">
                <a:cs typeface="B Titr" pitchFamily="2" charset="-78"/>
              </a:rPr>
              <a:t>اتوکلاو</a:t>
            </a:r>
          </a:p>
          <a:p>
            <a:pPr algn="r" rtl="1"/>
            <a:r>
              <a:rPr lang="fa-IR" dirty="0" smtClean="0">
                <a:cs typeface="B Titr" pitchFamily="2" charset="-78"/>
              </a:rPr>
              <a:t>مایکرو ویو</a:t>
            </a:r>
          </a:p>
          <a:p>
            <a:pPr algn="r" rtl="1"/>
            <a:r>
              <a:rPr lang="fa-IR" dirty="0" smtClean="0">
                <a:cs typeface="B Titr" pitchFamily="2" charset="-78"/>
              </a:rPr>
              <a:t>دفن بهداشتی</a:t>
            </a:r>
          </a:p>
          <a:p>
            <a:pPr algn="r" rtl="1"/>
            <a:r>
              <a:rPr lang="fa-IR" dirty="0" smtClean="0">
                <a:cs typeface="B Titr" pitchFamily="2" charset="-78"/>
              </a:rPr>
              <a:t>زباله سوز</a:t>
            </a:r>
          </a:p>
          <a:p>
            <a:pPr algn="r" rtl="1"/>
            <a:r>
              <a:rPr lang="fa-IR" dirty="0" smtClean="0">
                <a:cs typeface="B Titr" pitchFamily="2" charset="-78"/>
              </a:rPr>
              <a:t>محفظه سازی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rtl="1"/>
            <a:r>
              <a:rPr lang="fa-IR" sz="3200" b="1" dirty="0" smtClean="0">
                <a:cs typeface="B Titr" pitchFamily="2" charset="-78"/>
              </a:rPr>
              <a:t>روش های بی خطرسازی و دفع</a:t>
            </a:r>
            <a:r>
              <a:rPr lang="en-US" sz="2000" b="1" dirty="0" smtClean="0">
                <a:cs typeface="B Titr" pitchFamily="2" charset="-78"/>
              </a:rPr>
              <a:t/>
            </a:r>
            <a:br>
              <a:rPr lang="en-US" sz="2000" b="1" dirty="0" smtClean="0">
                <a:cs typeface="B Titr" pitchFamily="2" charset="-78"/>
              </a:rPr>
            </a:br>
            <a:endParaRPr lang="en-US" sz="2000" dirty="0">
              <a:cs typeface="B Titr" pitchFamily="2" charset="-78"/>
            </a:endParaRPr>
          </a:p>
        </p:txBody>
      </p:sp>
      <p:sp>
        <p:nvSpPr>
          <p:cNvPr id="3" name="Content Placeholder 2"/>
          <p:cNvSpPr>
            <a:spLocks noGrp="1"/>
          </p:cNvSpPr>
          <p:nvPr>
            <p:ph idx="1"/>
          </p:nvPr>
        </p:nvSpPr>
        <p:spPr>
          <a:xfrm>
            <a:off x="457200" y="1066800"/>
            <a:ext cx="8229600" cy="5410200"/>
          </a:xfrm>
        </p:spPr>
        <p:txBody>
          <a:bodyPr>
            <a:normAutofit fontScale="62500" lnSpcReduction="20000"/>
          </a:bodyPr>
          <a:lstStyle/>
          <a:p>
            <a:pPr algn="r" rtl="1">
              <a:lnSpc>
                <a:spcPct val="170000"/>
              </a:lnSpc>
            </a:pPr>
            <a:r>
              <a:rPr lang="fa-IR" b="1" dirty="0" smtClean="0">
                <a:cs typeface="B Titr" pitchFamily="2" charset="-78"/>
              </a:rPr>
              <a:t>زباله سوزي</a:t>
            </a:r>
          </a:p>
          <a:p>
            <a:pPr algn="r" rtl="1">
              <a:lnSpc>
                <a:spcPct val="170000"/>
              </a:lnSpc>
            </a:pPr>
            <a:r>
              <a:rPr lang="fa-IR" b="1" dirty="0" smtClean="0">
                <a:cs typeface="B Titr" pitchFamily="2" charset="-78"/>
              </a:rPr>
              <a:t>روشهاي غيرفعال سازي ميكروبي</a:t>
            </a:r>
          </a:p>
          <a:p>
            <a:pPr lvl="1" algn="r" rtl="1">
              <a:lnSpc>
                <a:spcPct val="170000"/>
              </a:lnSpc>
            </a:pPr>
            <a:r>
              <a:rPr lang="fa-IR" b="1" dirty="0" smtClean="0">
                <a:cs typeface="B Titr" pitchFamily="2" charset="-78"/>
              </a:rPr>
              <a:t>اتوكلاو كردن (استريليزاسيون با بخار)</a:t>
            </a:r>
          </a:p>
          <a:p>
            <a:pPr lvl="1" algn="r" rtl="1">
              <a:lnSpc>
                <a:spcPct val="170000"/>
              </a:lnSpc>
            </a:pPr>
            <a:r>
              <a:rPr lang="fa-IR" b="1" dirty="0" smtClean="0">
                <a:cs typeface="B Titr" pitchFamily="2" charset="-78"/>
              </a:rPr>
              <a:t>گندزدايي شيميايي</a:t>
            </a:r>
          </a:p>
          <a:p>
            <a:pPr algn="r" rtl="1">
              <a:lnSpc>
                <a:spcPct val="170000"/>
              </a:lnSpc>
            </a:pPr>
            <a:r>
              <a:rPr lang="fa-IR" b="1" dirty="0" smtClean="0">
                <a:cs typeface="B Titr" pitchFamily="2" charset="-78"/>
              </a:rPr>
              <a:t>تابش ميكروويو</a:t>
            </a:r>
          </a:p>
          <a:p>
            <a:pPr algn="r" rtl="1">
              <a:buNone/>
            </a:pPr>
            <a:endParaRPr lang="fa-IR" dirty="0" smtClean="0">
              <a:cs typeface="B Titr" pitchFamily="2" charset="-78"/>
            </a:endParaRPr>
          </a:p>
          <a:p>
            <a:pPr algn="just" rtl="1">
              <a:lnSpc>
                <a:spcPct val="170000"/>
              </a:lnSpc>
              <a:buNone/>
            </a:pPr>
            <a:r>
              <a:rPr lang="fa-IR" dirty="0" smtClean="0">
                <a:cs typeface="B Titr" pitchFamily="2" charset="-78"/>
              </a:rPr>
              <a:t>*علاوه بر اين </a:t>
            </a:r>
            <a:r>
              <a:rPr lang="fa-IR" dirty="0" smtClean="0">
                <a:cs typeface="B Titr" pitchFamily="2" charset="-78"/>
              </a:rPr>
              <a:t>روش‌ها</a:t>
            </a:r>
            <a:r>
              <a:rPr lang="fa-IR" dirty="0" smtClean="0">
                <a:cs typeface="B Titr" pitchFamily="2" charset="-78"/>
              </a:rPr>
              <a:t>، در گذشته از </a:t>
            </a:r>
            <a:r>
              <a:rPr lang="fa-IR" dirty="0" smtClean="0">
                <a:cs typeface="B Titr" pitchFamily="2" charset="-78"/>
              </a:rPr>
              <a:t>روش‌هاي </a:t>
            </a:r>
            <a:r>
              <a:rPr lang="fa-IR" dirty="0" smtClean="0">
                <a:cs typeface="B Titr" pitchFamily="2" charset="-78"/>
              </a:rPr>
              <a:t>ديگري مانند </a:t>
            </a:r>
            <a:r>
              <a:rPr lang="fa-IR" dirty="0" smtClean="0">
                <a:solidFill>
                  <a:srgbClr val="FF0000"/>
                </a:solidFill>
                <a:cs typeface="B Titr" pitchFamily="2" charset="-78"/>
              </a:rPr>
              <a:t>كپسوله كردن </a:t>
            </a:r>
            <a:r>
              <a:rPr lang="fa-IR" dirty="0" smtClean="0">
                <a:cs typeface="B Titr" pitchFamily="2" charset="-78"/>
              </a:rPr>
              <a:t>و </a:t>
            </a:r>
            <a:r>
              <a:rPr lang="fa-IR" dirty="0" smtClean="0">
                <a:solidFill>
                  <a:srgbClr val="FF0000"/>
                </a:solidFill>
                <a:cs typeface="B Titr" pitchFamily="2" charset="-78"/>
              </a:rPr>
              <a:t>خنثي سازي </a:t>
            </a:r>
            <a:r>
              <a:rPr lang="fa-IR" dirty="0" smtClean="0">
                <a:cs typeface="B Titr" pitchFamily="2" charset="-78"/>
              </a:rPr>
              <a:t>نيز بعنوان </a:t>
            </a:r>
            <a:r>
              <a:rPr lang="fa-IR" dirty="0" smtClean="0">
                <a:cs typeface="B Titr" pitchFamily="2" charset="-78"/>
              </a:rPr>
              <a:t>روش‌هاي </a:t>
            </a:r>
            <a:r>
              <a:rPr lang="fa-IR" dirty="0" smtClean="0">
                <a:cs typeface="B Titr" pitchFamily="2" charset="-78"/>
              </a:rPr>
              <a:t>بي خطرسازي پسماند پزشكي نام برده مي‌شد، اما اين </a:t>
            </a:r>
            <a:r>
              <a:rPr lang="fa-IR" dirty="0" smtClean="0">
                <a:cs typeface="B Titr" pitchFamily="2" charset="-78"/>
              </a:rPr>
              <a:t>روش‌ها </a:t>
            </a:r>
            <a:r>
              <a:rPr lang="fa-IR" dirty="0" smtClean="0">
                <a:cs typeface="B Titr" pitchFamily="2" charset="-78"/>
              </a:rPr>
              <a:t>به علل مختلف از جمله كارايي پايين در از بين بردن خطر بهداشتي و زيست محيطي پسماند پزشكي، مشكلات اجرايي و قابليت كاربرد پايين منسوخ شده اند.</a:t>
            </a:r>
            <a:endParaRPr lang="fa-IR" b="1" dirty="0" smtClean="0">
              <a:cs typeface="B Titr" pitchFamily="2" charset="-78"/>
            </a:endParaRPr>
          </a:p>
          <a:p>
            <a:pPr algn="r" rtl="1"/>
            <a:endParaRPr lang="fa-IR" sz="2400" b="1" dirty="0" smtClean="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b="1" dirty="0" smtClean="0">
                <a:cs typeface="B Titr" pitchFamily="2" charset="-78"/>
              </a:rPr>
              <a:t>روش های بی خطرسازی و دفع</a:t>
            </a:r>
            <a:r>
              <a:rPr lang="en-US" sz="2000" b="1" dirty="0" smtClean="0">
                <a:cs typeface="B Titr" pitchFamily="2" charset="-78"/>
              </a:rPr>
              <a:t/>
            </a:r>
            <a:br>
              <a:rPr lang="en-US" sz="2000" b="1" dirty="0" smtClean="0">
                <a:cs typeface="B Titr" pitchFamily="2" charset="-78"/>
              </a:rPr>
            </a:br>
            <a:r>
              <a:rPr lang="fa-IR" sz="1600" b="1" dirty="0" smtClean="0">
                <a:cs typeface="B Titr" pitchFamily="2" charset="-78"/>
              </a:rPr>
              <a:t>(دستورالعمل ارزیابی عملکرد و پایش میکروبی، شیمیایی و مکانیکی دستگاه هاي غیرسوز بی خطرساز پسماند)</a:t>
            </a:r>
            <a:endParaRPr lang="en-US" sz="1600" dirty="0">
              <a:cs typeface="B Titr" pitchFamily="2" charset="-78"/>
            </a:endParaRPr>
          </a:p>
        </p:txBody>
      </p:sp>
      <p:sp>
        <p:nvSpPr>
          <p:cNvPr id="3" name="Content Placeholder 2"/>
          <p:cNvSpPr>
            <a:spLocks noGrp="1"/>
          </p:cNvSpPr>
          <p:nvPr>
            <p:ph idx="1"/>
          </p:nvPr>
        </p:nvSpPr>
        <p:spPr>
          <a:xfrm>
            <a:off x="3733800" y="1600201"/>
            <a:ext cx="4953000" cy="3048000"/>
          </a:xfrm>
        </p:spPr>
        <p:txBody>
          <a:bodyPr>
            <a:normAutofit/>
          </a:bodyPr>
          <a:lstStyle/>
          <a:p>
            <a:pPr algn="r" rtl="1"/>
            <a:r>
              <a:rPr lang="fa-IR" sz="2400" dirty="0" smtClean="0">
                <a:cs typeface="B Titr" pitchFamily="2" charset="-78"/>
              </a:rPr>
              <a:t>سیستم بخار(حرارت مرطوب)</a:t>
            </a:r>
          </a:p>
          <a:p>
            <a:pPr algn="r" rtl="1"/>
            <a:r>
              <a:rPr lang="fa-IR" sz="2400" dirty="0" smtClean="0">
                <a:cs typeface="B Titr" pitchFamily="2" charset="-78"/>
              </a:rPr>
              <a:t>سیستم هیدروکلاو به همراه خردکن</a:t>
            </a:r>
          </a:p>
          <a:p>
            <a:pPr algn="r" rtl="1"/>
            <a:r>
              <a:rPr lang="fa-IR" sz="2400" dirty="0" smtClean="0">
                <a:cs typeface="B Titr" pitchFamily="2" charset="-78"/>
              </a:rPr>
              <a:t>سیستم گندزدایی شیمیایی</a:t>
            </a:r>
          </a:p>
          <a:p>
            <a:pPr algn="r" rtl="1"/>
            <a:r>
              <a:rPr lang="fa-IR" sz="2400" dirty="0" smtClean="0">
                <a:cs typeface="B Titr" pitchFamily="2" charset="-78"/>
              </a:rPr>
              <a:t>سیستم حرارت خشک به همراه خردکن</a:t>
            </a:r>
          </a:p>
          <a:p>
            <a:pPr algn="r" rtl="1"/>
            <a:r>
              <a:rPr lang="fa-IR" sz="2400" dirty="0" smtClean="0">
                <a:cs typeface="B Titr" pitchFamily="2" charset="-78"/>
              </a:rPr>
              <a:t>سیستم تلفیقی مایکروویو/اتوکلاو</a:t>
            </a:r>
          </a:p>
        </p:txBody>
      </p:sp>
      <p:sp>
        <p:nvSpPr>
          <p:cNvPr id="5" name="Up Ribbon 4"/>
          <p:cNvSpPr/>
          <p:nvPr/>
        </p:nvSpPr>
        <p:spPr>
          <a:xfrm rot="19264848">
            <a:off x="463936" y="2691855"/>
            <a:ext cx="4419600" cy="612648"/>
          </a:xfrm>
          <a:prstGeom prst="ribbon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itchFamily="2" charset="-78"/>
              </a:rPr>
              <a:t>سیستم های غیر سوز</a:t>
            </a:r>
            <a:endParaRPr lang="en-US"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1931</Words>
  <Application>Microsoft Office PowerPoint</Application>
  <PresentationFormat>On-screen Show (4:3)</PresentationFormat>
  <Paragraphs>318</Paragraphs>
  <Slides>32</Slides>
  <Notes>0</Notes>
  <HiddenSlides>0</HiddenSlides>
  <MMClips>0</MMClips>
  <ScaleCrop>false</ScaleCrop>
  <HeadingPairs>
    <vt:vector size="6" baseType="variant">
      <vt:variant>
        <vt:lpstr>Theme</vt:lpstr>
      </vt:variant>
      <vt:variant>
        <vt:i4>1</vt:i4>
      </vt:variant>
      <vt:variant>
        <vt:lpstr>Slide Titles</vt:lpstr>
      </vt:variant>
      <vt:variant>
        <vt:i4>32</vt:i4>
      </vt:variant>
      <vt:variant>
        <vt:lpstr>Custom Shows</vt:lpstr>
      </vt:variant>
      <vt:variant>
        <vt:i4>4</vt:i4>
      </vt:variant>
    </vt:vector>
  </HeadingPairs>
  <TitlesOfParts>
    <vt:vector size="37" baseType="lpstr">
      <vt:lpstr>Office Theme</vt:lpstr>
      <vt:lpstr>PowerPoint Presentation</vt:lpstr>
      <vt:lpstr>روش های بی خطر سازی و دفع   Treatment and disposal methods </vt:lpstr>
      <vt:lpstr>بي خطرسازي و دفع پسماند پزشكي ويژه (مقدمه)</vt:lpstr>
      <vt:lpstr>بي خطرسازي و دفع پسماند پزشكي ويژه (مقدمه)</vt:lpstr>
      <vt:lpstr>روشهای  تبديل پسماند پزشكي ويژه به عادي (حداقل ضوابط- ماده 69)</vt:lpstr>
      <vt:lpstr>بي خطرسازي و دفع پسماند پزشكي ويژه  (سطوح بی خطرسازی)</vt:lpstr>
      <vt:lpstr>روش های بی خطرسازی و دفع </vt:lpstr>
      <vt:lpstr>روش های بی خطرسازی و دفع </vt:lpstr>
      <vt:lpstr>روش های بی خطرسازی و دفع (دستورالعمل ارزیابی عملکرد و پایش میکروبی، شیمیایی و مکانیکی دستگاه هاي غیرسوز بی خطرساز پسماند)</vt:lpstr>
      <vt:lpstr>روش های بی خطرسازی و دفع )WHO, 2014: Safe management of wastes from health-care activities(</vt:lpstr>
      <vt:lpstr>معيارها و ضوابط روش سترو نسازي با اتو كلاو</vt:lpstr>
      <vt:lpstr>انواع روشهای سترو ن‌سازي با اتو كلاو</vt:lpstr>
      <vt:lpstr>انواع روشهای سترون سازي با اتو كلاو</vt:lpstr>
      <vt:lpstr>اتوكلاو با سيستم ثقلي</vt:lpstr>
      <vt:lpstr>اتوكلاو با سيستم ثقلي</vt:lpstr>
      <vt:lpstr>اتوكلاو با سيستم پیش خلاء</vt:lpstr>
      <vt:lpstr>اتوكلاو با سيستم پیش خلاء</vt:lpstr>
      <vt:lpstr>Pressure Pulse Autoclaves</vt:lpstr>
      <vt:lpstr>معيارها و ضوابط روش سترو نسازي با اتو كلاو</vt:lpstr>
      <vt:lpstr>معيارها و ضوابط روش سترو ن سازي با اتو كلاو</vt:lpstr>
      <vt:lpstr>ثبت كردن پارامترهاي راهبري(اداره كردن)</vt:lpstr>
      <vt:lpstr>آزمايش صحت فرايند، تست اسپور</vt:lpstr>
      <vt:lpstr>دستورالعمل ارزیابی عملکرد و پایش میکروبی، شیمیایی و مکانیکی دستگاه هاي غیرسوز بی خطرساز پسماند</vt:lpstr>
      <vt:lpstr>دستورالعمل ارزیابی عملکرد و پایش میکروبی، شیمیایی و مکانیکی دستگاه هاي غیرسوز بی خطرساز پسماند (انواع پایش)</vt:lpstr>
      <vt:lpstr>دستورالعمل ارزیابی عملکرد و پایش میکروبی، شیمیایی و مکانیکی دستگاه هاي غیرسوز بی خطرساز پسماند (پایش شیمیایی:BD)</vt:lpstr>
      <vt:lpstr>دستورالعمل ارزیابی عملکرد و پایش میکروبی، شیمیایی و مکانیکی دستگاه هاي غیرسوز بی خطرساز پسماند (پایش شیمیایی:BD)</vt:lpstr>
      <vt:lpstr>دستورالعمل ارزیابی عملکرد و پایش میکروبی، شیمیایی و مکانیکی دستگاه هاي غیرسوز بی خطرساز پسماند (پایش شیمیایی- اندیکاتور پایش نفوذ بخار)</vt:lpstr>
      <vt:lpstr>دستورالعمل ارزیابی عملکرد و پایش میکروبی، شیمیایی و مکانیکی دستگاه هاي غیرسوز بی خطرساز پسماند (پایش بیولوژیکی)</vt:lpstr>
      <vt:lpstr>مزايا و معايب روشهاي بي خطرسازي پسماند پزشكي ويژه</vt:lpstr>
      <vt:lpstr>PowerPoint Presentation</vt:lpstr>
      <vt:lpstr>PowerPoint Presentation</vt:lpstr>
      <vt:lpstr>PowerPoint Presentation</vt:lpstr>
      <vt:lpstr>Custom Show 1</vt:lpstr>
      <vt:lpstr>Custom Show 2</vt:lpstr>
      <vt:lpstr>Custom Show 3</vt:lpstr>
      <vt:lpstr>Custom Show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 خطر سازی ،تصفیه وامحاء پسماندهای پزشکی</dc:title>
  <dc:creator>khazaei</dc:creator>
  <cp:lastModifiedBy>Aslani</cp:lastModifiedBy>
  <cp:revision>113</cp:revision>
  <dcterms:created xsi:type="dcterms:W3CDTF">2006-08-16T00:00:00Z</dcterms:created>
  <dcterms:modified xsi:type="dcterms:W3CDTF">2016-03-01T20:44:12Z</dcterms:modified>
</cp:coreProperties>
</file>